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5" r:id="rId3"/>
    <p:sldId id="258" r:id="rId4"/>
    <p:sldId id="259" r:id="rId5"/>
    <p:sldId id="269" r:id="rId6"/>
    <p:sldId id="270" r:id="rId7"/>
    <p:sldId id="268" r:id="rId8"/>
    <p:sldId id="267" r:id="rId9"/>
    <p:sldId id="266" r:id="rId10"/>
    <p:sldId id="264" r:id="rId11"/>
    <p:sldId id="263" r:id="rId12"/>
    <p:sldId id="262" r:id="rId13"/>
    <p:sldId id="261" r:id="rId14"/>
    <p:sldId id="260" r:id="rId15"/>
    <p:sldId id="271" r:id="rId16"/>
    <p:sldId id="272" r:id="rId17"/>
    <p:sldId id="276" r:id="rId18"/>
    <p:sldId id="275" r:id="rId19"/>
    <p:sldId id="274" r:id="rId20"/>
    <p:sldId id="273" r:id="rId21"/>
    <p:sldId id="277" r:id="rId22"/>
    <p:sldId id="279" r:id="rId23"/>
    <p:sldId id="281" r:id="rId24"/>
    <p:sldId id="280" r:id="rId25"/>
    <p:sldId id="283" r:id="rId26"/>
    <p:sldId id="284" r:id="rId27"/>
    <p:sldId id="285" r:id="rId28"/>
    <p:sldId id="257" r:id="rId29"/>
    <p:sldId id="286" r:id="rId30"/>
    <p:sldId id="28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A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05" d="100"/>
          <a:sy n="105" d="100"/>
        </p:scale>
        <p:origin x="141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65858-82B6-4FF4-B4AD-A7F920AF9037}" type="datetimeFigureOut">
              <a:rPr lang="ru-RU" smtClean="0"/>
              <a:t>08.04.2024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82505-14A7-4904-9C93-C9B58FA42FD0}" type="slidenum">
              <a:rPr lang="ru-RU" smtClean="0"/>
              <a:t>‹#›</a:t>
            </a:fld>
            <a:endParaRPr lang="ru-RU"/>
          </a:p>
        </p:txBody>
      </p:sp>
    </p:spTree>
    <p:extLst>
      <p:ext uri="{BB962C8B-B14F-4D97-AF65-F5344CB8AC3E}">
        <p14:creationId xmlns:p14="http://schemas.microsoft.com/office/powerpoint/2010/main" val="2646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682505-14A7-4904-9C93-C9B58FA42FD0}" type="slidenum">
              <a:rPr lang="ru-RU" smtClean="0"/>
              <a:t>8</a:t>
            </a:fld>
            <a:endParaRPr lang="ru-RU"/>
          </a:p>
        </p:txBody>
      </p:sp>
    </p:spTree>
    <p:extLst>
      <p:ext uri="{BB962C8B-B14F-4D97-AF65-F5344CB8AC3E}">
        <p14:creationId xmlns:p14="http://schemas.microsoft.com/office/powerpoint/2010/main" val="7547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9.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KDZ3\Desktop\Игры пушкин\1610505344_24-p-fon-otkritaya-kniga-4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98" y="-99392"/>
            <a:ext cx="9244141" cy="6957392"/>
          </a:xfrm>
          <a:prstGeom prst="rect">
            <a:avLst/>
          </a:prstGeom>
          <a:noFill/>
          <a:scene3d>
            <a:camera prst="orthographicFront"/>
            <a:lightRig rig="threePt" dir="t">
              <a:rot lat="0" lon="0" rev="2400000"/>
            </a:lightRig>
          </a:scene3d>
          <a:sp3d extrusionH="76200">
            <a:bevelT/>
            <a:extrusionClr>
              <a:schemeClr val="bg2">
                <a:lumMod val="90000"/>
              </a:schemeClr>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260648"/>
            <a:ext cx="7200800" cy="769441"/>
          </a:xfrm>
          <a:prstGeom prst="rect">
            <a:avLst/>
          </a:prstGeom>
          <a:noFill/>
          <a:ln cap="rnd" cmpd="tri">
            <a:solidFill>
              <a:schemeClr val="tx1"/>
            </a:solidFill>
            <a:prstDash val="sysDot"/>
          </a:ln>
          <a:effectLst>
            <a:glow rad="1397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r>
              <a:rPr lang="ru-RU" sz="4400" dirty="0" smtClean="0">
                <a:solidFill>
                  <a:schemeClr val="tx2">
                    <a:lumMod val="20000"/>
                    <a:lumOff val="80000"/>
                  </a:schemeClr>
                </a:solidFill>
                <a:effectLst>
                  <a:glow rad="228600">
                    <a:schemeClr val="accent3">
                      <a:satMod val="175000"/>
                      <a:alpha val="40000"/>
                    </a:schemeClr>
                  </a:glow>
                  <a:outerShdw blurRad="38100" dist="38100" dir="2700000" algn="tl">
                    <a:srgbClr val="000000">
                      <a:alpha val="43137"/>
                    </a:srgbClr>
                  </a:outerShdw>
                </a:effectLst>
                <a:latin typeface="America XIX" pitchFamily="50" charset="-52"/>
              </a:rPr>
              <a:t>МБУК КДЦ «РОДНИК»</a:t>
            </a:r>
            <a:endParaRPr lang="ru-RU" sz="4400" dirty="0">
              <a:solidFill>
                <a:schemeClr val="tx2">
                  <a:lumMod val="20000"/>
                  <a:lumOff val="80000"/>
                </a:schemeClr>
              </a:solidFill>
              <a:effectLst>
                <a:glow rad="228600">
                  <a:schemeClr val="accent3">
                    <a:satMod val="175000"/>
                    <a:alpha val="40000"/>
                  </a:schemeClr>
                </a:glow>
                <a:outerShdw blurRad="38100" dist="38100" dir="2700000" algn="tl">
                  <a:srgbClr val="000000">
                    <a:alpha val="43137"/>
                  </a:srgbClr>
                </a:outerShdw>
              </a:effectLst>
              <a:latin typeface="America XIX" pitchFamily="50" charset="-52"/>
            </a:endParaRPr>
          </a:p>
        </p:txBody>
      </p:sp>
      <p:pic>
        <p:nvPicPr>
          <p:cNvPr id="6" name="Picture 2" descr="C:\Users\admin\Desktop\9989550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1340768"/>
            <a:ext cx="5904656" cy="3672408"/>
          </a:xfrm>
          <a:prstGeom prst="rect">
            <a:avLst/>
          </a:prstGeom>
          <a:ln>
            <a:noFill/>
          </a:ln>
          <a:effectLst>
            <a:glow rad="139700">
              <a:schemeClr val="accent5">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5013176"/>
            <a:ext cx="7632848" cy="1200329"/>
          </a:xfrm>
          <a:prstGeom prst="rect">
            <a:avLst/>
          </a:prstGeom>
          <a:noFill/>
        </p:spPr>
        <p:txBody>
          <a:bodyPr wrap="square" rtlCol="0">
            <a:spAutoFit/>
          </a:bodyPr>
          <a:lstStyle/>
          <a:p>
            <a:pPr algn="ctr"/>
            <a:r>
              <a:rPr lang="ru-RU" sz="3600" dirty="0" smtClean="0">
                <a:solidFill>
                  <a:schemeClr val="tx2">
                    <a:lumMod val="75000"/>
                  </a:schemeClr>
                </a:solidFill>
                <a:effectLst>
                  <a:glow rad="228600">
                    <a:schemeClr val="accent2">
                      <a:satMod val="175000"/>
                      <a:alpha val="40000"/>
                    </a:schemeClr>
                  </a:glow>
                </a:effectLst>
                <a:latin typeface="America XIX" pitchFamily="50" charset="-52"/>
              </a:rPr>
              <a:t>«ИГРЫ </a:t>
            </a:r>
          </a:p>
          <a:p>
            <a:pPr algn="ctr"/>
            <a:r>
              <a:rPr lang="ru-RU" sz="3600" dirty="0" smtClean="0">
                <a:solidFill>
                  <a:schemeClr val="tx2">
                    <a:lumMod val="75000"/>
                  </a:schemeClr>
                </a:solidFill>
                <a:effectLst>
                  <a:glow rad="228600">
                    <a:schemeClr val="accent2">
                      <a:satMod val="175000"/>
                      <a:alpha val="40000"/>
                    </a:schemeClr>
                  </a:glow>
                </a:effectLst>
                <a:latin typeface="America XIX" pitchFamily="50" charset="-52"/>
              </a:rPr>
              <a:t>ПУШКИНСКОЙ</a:t>
            </a:r>
            <a:r>
              <a:rPr lang="ru-RU" sz="3600" dirty="0" smtClean="0">
                <a:solidFill>
                  <a:schemeClr val="tx2">
                    <a:lumMod val="75000"/>
                  </a:schemeClr>
                </a:solidFill>
                <a:latin typeface="America XIX" pitchFamily="50" charset="-52"/>
              </a:rPr>
              <a:t> </a:t>
            </a:r>
            <a:r>
              <a:rPr lang="ru-RU" sz="3600" dirty="0" smtClean="0">
                <a:solidFill>
                  <a:schemeClr val="tx2">
                    <a:lumMod val="75000"/>
                  </a:schemeClr>
                </a:solidFill>
                <a:effectLst>
                  <a:glow rad="228600">
                    <a:schemeClr val="accent2">
                      <a:satMod val="175000"/>
                      <a:alpha val="40000"/>
                    </a:schemeClr>
                  </a:glow>
                </a:effectLst>
                <a:latin typeface="America XIX" pitchFamily="50" charset="-52"/>
              </a:rPr>
              <a:t>ЭПОХИ»</a:t>
            </a:r>
            <a:endParaRPr lang="ru-RU" sz="3600" dirty="0">
              <a:solidFill>
                <a:schemeClr val="tx2">
                  <a:lumMod val="75000"/>
                </a:schemeClr>
              </a:solidFill>
              <a:effectLst>
                <a:glow rad="228600">
                  <a:schemeClr val="accent2">
                    <a:satMod val="175000"/>
                    <a:alpha val="40000"/>
                  </a:schemeClr>
                </a:glow>
              </a:effectLst>
              <a:latin typeface="America XIX" pitchFamily="50" charset="-52"/>
            </a:endParaRPr>
          </a:p>
        </p:txBody>
      </p:sp>
    </p:spTree>
    <p:extLst>
      <p:ext uri="{BB962C8B-B14F-4D97-AF65-F5344CB8AC3E}">
        <p14:creationId xmlns:p14="http://schemas.microsoft.com/office/powerpoint/2010/main" val="119981523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4" y="1"/>
            <a:ext cx="9180004" cy="6858000"/>
          </a:xfrm>
          <a:prstGeom prst="rect">
            <a:avLst/>
          </a:prstGeom>
        </p:spPr>
      </p:pic>
      <p:sp>
        <p:nvSpPr>
          <p:cNvPr id="3" name="Прямоугольник 2"/>
          <p:cNvSpPr/>
          <p:nvPr/>
        </p:nvSpPr>
        <p:spPr>
          <a:xfrm>
            <a:off x="755576" y="889844"/>
            <a:ext cx="7632848" cy="5078313"/>
          </a:xfrm>
          <a:prstGeom prst="rect">
            <a:avLst/>
          </a:prstGeom>
          <a:gradFill flip="none" rotWithShape="1">
            <a:gsLst>
              <a:gs pos="0">
                <a:schemeClr val="accent1">
                  <a:tint val="66000"/>
                  <a:satMod val="160000"/>
                  <a:alpha val="22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r>
              <a:rPr lang="ru-RU" dirty="0" smtClean="0">
                <a:solidFill>
                  <a:srgbClr val="FF0000"/>
                </a:solidFill>
                <a:effectLst>
                  <a:outerShdw blurRad="38100" dist="38100" dir="2700000" algn="tl">
                    <a:srgbClr val="000000">
                      <a:alpha val="43137"/>
                    </a:srgbClr>
                  </a:outerShdw>
                </a:effectLst>
                <a:latin typeface="America XIX" pitchFamily="50" charset="-52"/>
              </a:rPr>
              <a:t>Буриме </a:t>
            </a:r>
            <a:r>
              <a:rPr lang="ru-RU" dirty="0">
                <a:solidFill>
                  <a:srgbClr val="7030A0"/>
                </a:solidFill>
                <a:latin typeface="America XIX" pitchFamily="50" charset="-52"/>
              </a:rPr>
              <a:t>– (в переводе с фр.) означает стихотворение шуточного характера на заданные темы. </a:t>
            </a:r>
            <a:endParaRPr lang="ru-RU" dirty="0" smtClean="0">
              <a:solidFill>
                <a:srgbClr val="7030A0"/>
              </a:solidFill>
              <a:latin typeface="America XIX" pitchFamily="50" charset="-52"/>
            </a:endParaRPr>
          </a:p>
          <a:p>
            <a:r>
              <a:rPr lang="ru-RU" dirty="0" smtClean="0">
                <a:solidFill>
                  <a:srgbClr val="FF0000"/>
                </a:solidFill>
                <a:effectLst>
                  <a:outerShdw blurRad="38100" dist="38100" dir="2700000" algn="tl">
                    <a:srgbClr val="000000">
                      <a:alpha val="43137"/>
                    </a:srgbClr>
                  </a:outerShdw>
                </a:effectLst>
                <a:latin typeface="America XIX" pitchFamily="50" charset="-52"/>
              </a:rPr>
              <a:t>Правила</a:t>
            </a:r>
            <a:r>
              <a:rPr lang="ru-RU" dirty="0" smtClean="0">
                <a:solidFill>
                  <a:schemeClr val="bg1"/>
                </a:solidFill>
                <a:effectLst>
                  <a:outerShdw blurRad="38100" dist="38100" dir="2700000" algn="tl">
                    <a:srgbClr val="000000">
                      <a:alpha val="43137"/>
                    </a:srgbClr>
                  </a:outerShdw>
                </a:effectLst>
                <a:latin typeface="America XIX" pitchFamily="50" charset="-52"/>
              </a:rPr>
              <a:t> </a:t>
            </a:r>
            <a:r>
              <a:rPr lang="ru-RU" dirty="0">
                <a:solidFill>
                  <a:srgbClr val="FF0000"/>
                </a:solidFill>
                <a:effectLst>
                  <a:outerShdw blurRad="38100" dist="38100" dir="2700000" algn="tl">
                    <a:srgbClr val="000000">
                      <a:alpha val="43137"/>
                    </a:srgbClr>
                  </a:outerShdw>
                </a:effectLst>
                <a:latin typeface="America XIX" pitchFamily="50" charset="-52"/>
              </a:rPr>
              <a:t>игры </a:t>
            </a:r>
            <a:r>
              <a:rPr lang="ru-RU" dirty="0" smtClean="0">
                <a:solidFill>
                  <a:srgbClr val="FF0000"/>
                </a:solidFill>
                <a:effectLst>
                  <a:outerShdw blurRad="38100" dist="38100" dir="2700000" algn="tl">
                    <a:srgbClr val="000000">
                      <a:alpha val="43137"/>
                    </a:srgbClr>
                  </a:outerShdw>
                </a:effectLst>
                <a:latin typeface="America XIX" pitchFamily="50" charset="-52"/>
              </a:rPr>
              <a:t>: </a:t>
            </a:r>
          </a:p>
          <a:p>
            <a:r>
              <a:rPr lang="ru-RU" dirty="0" smtClean="0">
                <a:solidFill>
                  <a:srgbClr val="7030A0"/>
                </a:solidFill>
                <a:latin typeface="America XIX" pitchFamily="50" charset="-52"/>
              </a:rPr>
              <a:t>Нужно </a:t>
            </a:r>
            <a:r>
              <a:rPr lang="ru-RU" dirty="0">
                <a:solidFill>
                  <a:srgbClr val="7030A0"/>
                </a:solidFill>
                <a:latin typeface="America XIX" pitchFamily="50" charset="-52"/>
              </a:rPr>
              <a:t>создать стихотворение с условием, что заданные рифмы нельзя менять местами. </a:t>
            </a:r>
            <a:endParaRPr lang="ru-RU" dirty="0" smtClean="0">
              <a:solidFill>
                <a:srgbClr val="7030A0"/>
              </a:solidFill>
              <a:latin typeface="America XIX" pitchFamily="50" charset="-52"/>
            </a:endParaRPr>
          </a:p>
          <a:p>
            <a:r>
              <a:rPr lang="ru-RU" dirty="0" smtClean="0">
                <a:solidFill>
                  <a:srgbClr val="7030A0"/>
                </a:solidFill>
                <a:latin typeface="America XIX" pitchFamily="50" charset="-52"/>
              </a:rPr>
              <a:t>Исключение: использование </a:t>
            </a:r>
            <a:r>
              <a:rPr lang="ru-RU" dirty="0">
                <a:solidFill>
                  <a:srgbClr val="7030A0"/>
                </a:solidFill>
                <a:latin typeface="America XIX" pitchFamily="50" charset="-52"/>
              </a:rPr>
              <a:t>перекрестных рифм, </a:t>
            </a:r>
            <a:endParaRPr lang="ru-RU" dirty="0" smtClean="0">
              <a:solidFill>
                <a:srgbClr val="7030A0"/>
              </a:solidFill>
              <a:latin typeface="America XIX" pitchFamily="50" charset="-52"/>
            </a:endParaRPr>
          </a:p>
          <a:p>
            <a:r>
              <a:rPr lang="ru-RU" dirty="0" smtClean="0">
                <a:solidFill>
                  <a:srgbClr val="7030A0"/>
                </a:solidFill>
                <a:latin typeface="America XIX" pitchFamily="50" charset="-52"/>
              </a:rPr>
              <a:t>т.е. </a:t>
            </a:r>
            <a:r>
              <a:rPr lang="ru-RU" dirty="0">
                <a:solidFill>
                  <a:srgbClr val="7030A0"/>
                </a:solidFill>
                <a:latin typeface="America XIX" pitchFamily="50" charset="-52"/>
              </a:rPr>
              <a:t>если вам были заданы пары: </a:t>
            </a:r>
            <a:endParaRPr lang="ru-RU" dirty="0" smtClean="0">
              <a:solidFill>
                <a:srgbClr val="7030A0"/>
              </a:solidFill>
              <a:latin typeface="America XIX" pitchFamily="50" charset="-52"/>
            </a:endParaRPr>
          </a:p>
          <a:p>
            <a:r>
              <a:rPr lang="ru-RU" dirty="0">
                <a:solidFill>
                  <a:schemeClr val="bg1"/>
                </a:solidFill>
                <a:effectLst>
                  <a:outerShdw blurRad="38100" dist="38100" dir="2700000" algn="tl">
                    <a:srgbClr val="000000">
                      <a:alpha val="43137"/>
                    </a:srgbClr>
                  </a:outerShdw>
                </a:effectLst>
                <a:latin typeface="America XIX" pitchFamily="50" charset="-52"/>
              </a:rPr>
              <a:t> </a:t>
            </a:r>
            <a:r>
              <a:rPr lang="ru-RU" dirty="0" smtClean="0">
                <a:solidFill>
                  <a:schemeClr val="bg1"/>
                </a:solidFill>
                <a:effectLst>
                  <a:outerShdw blurRad="38100" dist="38100" dir="2700000" algn="tl">
                    <a:srgbClr val="000000">
                      <a:alpha val="43137"/>
                    </a:srgbClr>
                  </a:outerShdw>
                </a:effectLst>
                <a:latin typeface="America XIX" pitchFamily="50" charset="-52"/>
              </a:rPr>
              <a:t>                            </a:t>
            </a:r>
            <a:r>
              <a:rPr lang="ru-RU" dirty="0" smtClean="0">
                <a:solidFill>
                  <a:srgbClr val="FF0000"/>
                </a:solidFill>
                <a:effectLst>
                  <a:outerShdw blurRad="38100" dist="38100" dir="2700000" algn="tl">
                    <a:srgbClr val="000000">
                      <a:alpha val="43137"/>
                    </a:srgbClr>
                  </a:outerShdw>
                </a:effectLst>
                <a:latin typeface="America XIX" pitchFamily="50" charset="-52"/>
              </a:rPr>
              <a:t>закат/богат</a:t>
            </a:r>
            <a:r>
              <a:rPr lang="ru-RU" dirty="0">
                <a:solidFill>
                  <a:srgbClr val="FF0000"/>
                </a:solidFill>
                <a:effectLst>
                  <a:outerShdw blurRad="38100" dist="38100" dir="2700000" algn="tl">
                    <a:srgbClr val="000000">
                      <a:alpha val="43137"/>
                    </a:srgbClr>
                  </a:outerShdw>
                </a:effectLst>
                <a:latin typeface="America XIX" pitchFamily="50" charset="-52"/>
              </a:rPr>
              <a:t>, ручей/ничей </a:t>
            </a:r>
            <a:endParaRPr lang="ru-RU" dirty="0" smtClean="0">
              <a:solidFill>
                <a:srgbClr val="FF0000"/>
              </a:solidFill>
              <a:effectLst>
                <a:outerShdw blurRad="38100" dist="38100" dir="2700000" algn="tl">
                  <a:srgbClr val="000000">
                    <a:alpha val="43137"/>
                  </a:srgbClr>
                </a:outerShdw>
              </a:effectLst>
              <a:latin typeface="America XIX" pitchFamily="50" charset="-52"/>
            </a:endParaRPr>
          </a:p>
          <a:p>
            <a:r>
              <a:rPr lang="ru-RU" dirty="0" smtClean="0">
                <a:solidFill>
                  <a:srgbClr val="7030A0"/>
                </a:solidFill>
                <a:latin typeface="America XIX" pitchFamily="50" charset="-52"/>
              </a:rPr>
              <a:t>Не </a:t>
            </a:r>
            <a:r>
              <a:rPr lang="ru-RU" dirty="0">
                <a:solidFill>
                  <a:srgbClr val="7030A0"/>
                </a:solidFill>
                <a:latin typeface="America XIX" pitchFamily="50" charset="-52"/>
              </a:rPr>
              <a:t>забывайте о содержании вашего стиха . У Вас должно из порой совсем несопоставимых и странных рифм получиться смысловое стихотворение</a:t>
            </a:r>
            <a:r>
              <a:rPr lang="ru-RU" dirty="0" smtClean="0">
                <a:solidFill>
                  <a:srgbClr val="7030A0"/>
                </a:solidFill>
                <a:latin typeface="America XIX" pitchFamily="50" charset="-52"/>
              </a:rPr>
              <a:t>.</a:t>
            </a:r>
          </a:p>
          <a:p>
            <a:r>
              <a:rPr lang="ru-RU" dirty="0" smtClean="0">
                <a:solidFill>
                  <a:schemeClr val="bg1"/>
                </a:solidFill>
                <a:effectLst>
                  <a:outerShdw blurRad="38100" dist="38100" dir="2700000" algn="tl">
                    <a:srgbClr val="000000">
                      <a:alpha val="43137"/>
                    </a:srgbClr>
                  </a:outerShdw>
                </a:effectLst>
                <a:latin typeface="America XIX" pitchFamily="50" charset="-52"/>
              </a:rPr>
              <a:t> </a:t>
            </a:r>
            <a:r>
              <a:rPr lang="ru-RU" dirty="0">
                <a:solidFill>
                  <a:schemeClr val="accent3">
                    <a:lumMod val="50000"/>
                  </a:schemeClr>
                </a:solidFill>
                <a:effectLst>
                  <a:outerShdw blurRad="38100" dist="38100" dir="2700000" algn="tl">
                    <a:srgbClr val="000000">
                      <a:alpha val="43137"/>
                    </a:srgbClr>
                  </a:outerShdw>
                </a:effectLst>
                <a:latin typeface="America XIX" pitchFamily="50" charset="-52"/>
              </a:rPr>
              <a:t>Например, на рифму </a:t>
            </a:r>
            <a:r>
              <a:rPr lang="ru-RU" dirty="0">
                <a:solidFill>
                  <a:srgbClr val="FF0000"/>
                </a:solidFill>
                <a:effectLst>
                  <a:outerShdw blurRad="38100" dist="38100" dir="2700000" algn="tl">
                    <a:srgbClr val="000000">
                      <a:alpha val="43137"/>
                    </a:srgbClr>
                  </a:outerShdw>
                </a:effectLst>
                <a:latin typeface="America XIX" pitchFamily="50" charset="-52"/>
              </a:rPr>
              <a:t>«ГОД/ НАРОД» </a:t>
            </a:r>
            <a:endParaRPr lang="ru-RU" dirty="0" smtClean="0">
              <a:solidFill>
                <a:srgbClr val="FF0000"/>
              </a:solidFill>
              <a:effectLst>
                <a:outerShdw blurRad="38100" dist="38100" dir="2700000" algn="tl">
                  <a:srgbClr val="000000">
                    <a:alpha val="43137"/>
                  </a:srgbClr>
                </a:outerShdw>
              </a:effectLst>
              <a:latin typeface="America XIX" pitchFamily="50" charset="-52"/>
            </a:endParaRPr>
          </a:p>
          <a:p>
            <a:r>
              <a:rPr lang="ru-RU" dirty="0" smtClean="0">
                <a:solidFill>
                  <a:schemeClr val="accent3">
                    <a:lumMod val="50000"/>
                  </a:schemeClr>
                </a:solidFill>
                <a:effectLst>
                  <a:outerShdw blurRad="38100" dist="38100" dir="2700000" algn="tl">
                    <a:srgbClr val="000000">
                      <a:alpha val="43137"/>
                    </a:srgbClr>
                  </a:outerShdw>
                </a:effectLst>
                <a:latin typeface="America XIX" pitchFamily="50" charset="-52"/>
              </a:rPr>
              <a:t>может </a:t>
            </a:r>
            <a:r>
              <a:rPr lang="ru-RU" dirty="0">
                <a:solidFill>
                  <a:schemeClr val="accent3">
                    <a:lumMod val="50000"/>
                  </a:schemeClr>
                </a:solidFill>
                <a:effectLst>
                  <a:outerShdw blurRad="38100" dist="38100" dir="2700000" algn="tl">
                    <a:srgbClr val="000000">
                      <a:alpha val="43137"/>
                    </a:srgbClr>
                  </a:outerShdw>
                </a:effectLst>
                <a:latin typeface="America XIX" pitchFamily="50" charset="-52"/>
              </a:rPr>
              <a:t>получиться стих: </a:t>
            </a:r>
            <a:endParaRPr lang="ru-RU" dirty="0" smtClean="0">
              <a:solidFill>
                <a:schemeClr val="accent3">
                  <a:lumMod val="50000"/>
                </a:schemeClr>
              </a:solidFill>
              <a:effectLst>
                <a:outerShdw blurRad="38100" dist="38100" dir="2700000" algn="tl">
                  <a:srgbClr val="000000">
                    <a:alpha val="43137"/>
                  </a:srgbClr>
                </a:outerShdw>
              </a:effectLst>
              <a:latin typeface="America XIX" pitchFamily="50" charset="-52"/>
            </a:endParaRPr>
          </a:p>
          <a:p>
            <a:pPr algn="ctr"/>
            <a:r>
              <a:rPr lang="ru-RU" dirty="0" smtClean="0">
                <a:solidFill>
                  <a:srgbClr val="7030A0"/>
                </a:solidFill>
                <a:latin typeface="America XIX" pitchFamily="50" charset="-52"/>
              </a:rPr>
              <a:t>«</a:t>
            </a:r>
            <a:r>
              <a:rPr lang="ru-RU" dirty="0">
                <a:solidFill>
                  <a:srgbClr val="7030A0"/>
                </a:solidFill>
                <a:latin typeface="America XIX" pitchFamily="50" charset="-52"/>
              </a:rPr>
              <a:t>Скоро праздник Новый год! </a:t>
            </a:r>
            <a:endParaRPr lang="ru-RU" dirty="0" smtClean="0">
              <a:solidFill>
                <a:srgbClr val="7030A0"/>
              </a:solidFill>
              <a:latin typeface="America XIX" pitchFamily="50" charset="-52"/>
            </a:endParaRPr>
          </a:p>
          <a:p>
            <a:pPr algn="ctr"/>
            <a:r>
              <a:rPr lang="ru-RU" dirty="0" smtClean="0">
                <a:solidFill>
                  <a:srgbClr val="7030A0"/>
                </a:solidFill>
                <a:latin typeface="America XIX" pitchFamily="50" charset="-52"/>
              </a:rPr>
              <a:t>Веселится </a:t>
            </a:r>
            <a:r>
              <a:rPr lang="ru-RU" dirty="0">
                <a:solidFill>
                  <a:srgbClr val="7030A0"/>
                </a:solidFill>
                <a:latin typeface="America XIX" pitchFamily="50" charset="-52"/>
              </a:rPr>
              <a:t>весь народ!» </a:t>
            </a:r>
            <a:endParaRPr lang="ru-RU" dirty="0" smtClean="0">
              <a:solidFill>
                <a:srgbClr val="7030A0"/>
              </a:solidFill>
              <a:latin typeface="America XIX" pitchFamily="50" charset="-52"/>
            </a:endParaRPr>
          </a:p>
          <a:p>
            <a:pPr algn="ctr"/>
            <a:r>
              <a:rPr lang="ru-RU" dirty="0" smtClean="0">
                <a:solidFill>
                  <a:srgbClr val="0070C0"/>
                </a:solidFill>
                <a:latin typeface="America XIX" pitchFamily="50" charset="-52"/>
              </a:rPr>
              <a:t>Предлагаем </a:t>
            </a:r>
            <a:r>
              <a:rPr lang="ru-RU" dirty="0">
                <a:solidFill>
                  <a:srgbClr val="0070C0"/>
                </a:solidFill>
                <a:latin typeface="America XIX" pitchFamily="50" charset="-52"/>
              </a:rPr>
              <a:t>вам поиграть в буриме. </a:t>
            </a:r>
            <a:endParaRPr lang="ru-RU" dirty="0" smtClean="0">
              <a:solidFill>
                <a:srgbClr val="0070C0"/>
              </a:solidFill>
              <a:latin typeface="America XIX" pitchFamily="50" charset="-52"/>
            </a:endParaRPr>
          </a:p>
          <a:p>
            <a:endParaRPr lang="ru-RU" dirty="0" smtClean="0">
              <a:effectLst>
                <a:outerShdw blurRad="38100" dist="38100" dir="2700000" algn="tl">
                  <a:srgbClr val="000000">
                    <a:alpha val="43137"/>
                  </a:srgbClr>
                </a:outerShdw>
              </a:effectLst>
              <a:latin typeface="America XIX" pitchFamily="50" charset="-52"/>
            </a:endParaRPr>
          </a:p>
          <a:p>
            <a:r>
              <a:rPr lang="ru-RU" b="1" dirty="0" smtClean="0">
                <a:solidFill>
                  <a:srgbClr val="FF0000"/>
                </a:solidFill>
                <a:effectLst>
                  <a:outerShdw blurRad="38100" dist="38100" dir="2700000" algn="tl">
                    <a:srgbClr val="000000">
                      <a:alpha val="43137"/>
                    </a:srgbClr>
                  </a:outerShdw>
                </a:effectLst>
              </a:rPr>
              <a:t>Рифмы</a:t>
            </a:r>
            <a:r>
              <a:rPr lang="ru-RU" b="1" dirty="0" smtClean="0">
                <a:solidFill>
                  <a:schemeClr val="accent5">
                    <a:lumMod val="75000"/>
                  </a:schemeClr>
                </a:solidFill>
                <a:effectLst>
                  <a:outerShdw blurRad="38100" dist="38100" dir="2700000" algn="tl">
                    <a:srgbClr val="000000">
                      <a:alpha val="43137"/>
                    </a:srgbClr>
                  </a:outerShdw>
                </a:effectLst>
              </a:rPr>
              <a:t> </a:t>
            </a:r>
            <a:r>
              <a:rPr lang="ru-RU" b="1" dirty="0">
                <a:solidFill>
                  <a:schemeClr val="accent5">
                    <a:lumMod val="75000"/>
                  </a:schemeClr>
                </a:solidFill>
                <a:effectLst>
                  <a:outerShdw blurRad="38100" dist="38100" dir="2700000" algn="tl">
                    <a:srgbClr val="000000">
                      <a:alpha val="43137"/>
                    </a:srgbClr>
                  </a:outerShdw>
                </a:effectLst>
              </a:rPr>
              <a:t>: МУЗЕЙ/ДРУЗЕЙ, ЮБИЛЕЙ/ВЕСЕЛЕЙ. Желаем Удачи</a:t>
            </a:r>
          </a:p>
        </p:txBody>
      </p:sp>
      <p:sp>
        <p:nvSpPr>
          <p:cNvPr id="4" name="Прямоугольник 3"/>
          <p:cNvSpPr/>
          <p:nvPr/>
        </p:nvSpPr>
        <p:spPr>
          <a:xfrm>
            <a:off x="3275856" y="260647"/>
            <a:ext cx="2808312" cy="584775"/>
          </a:xfrm>
          <a:prstGeom prst="rect">
            <a:avLst/>
          </a:prstGeom>
        </p:spPr>
        <p:txBody>
          <a:bodyPr wrap="square">
            <a:spAutoFit/>
          </a:bodyPr>
          <a:lstStyle/>
          <a:p>
            <a:r>
              <a:rPr lang="ru-RU" sz="3200" dirty="0" smtClean="0">
                <a:solidFill>
                  <a:schemeClr val="bg1">
                    <a:lumMod val="95000"/>
                  </a:schemeClr>
                </a:solidFill>
                <a:effectLst>
                  <a:outerShdw blurRad="38100" dist="38100" dir="2700000" algn="tl">
                    <a:srgbClr val="000000">
                      <a:alpha val="43137"/>
                    </a:srgbClr>
                  </a:outerShdw>
                </a:effectLst>
                <a:latin typeface="America XIX" pitchFamily="50" charset="-52"/>
              </a:rPr>
              <a:t>«Буриме»</a:t>
            </a:r>
            <a:endParaRPr lang="ru-RU" sz="3200" dirty="0">
              <a:solidFill>
                <a:schemeClr val="bg1">
                  <a:lumMod val="95000"/>
                </a:schemeClr>
              </a:solidFill>
              <a:effectLst>
                <a:outerShdw blurRad="38100" dist="38100" dir="2700000" algn="tl">
                  <a:srgbClr val="000000">
                    <a:alpha val="43137"/>
                  </a:srgbClr>
                </a:outerShdw>
              </a:effectLst>
              <a:latin typeface="America XIX" pitchFamily="50" charset="-52"/>
            </a:endParaRP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Прямоугольник 2"/>
          <p:cNvSpPr/>
          <p:nvPr/>
        </p:nvSpPr>
        <p:spPr>
          <a:xfrm>
            <a:off x="3203848" y="188640"/>
            <a:ext cx="2736303" cy="584775"/>
          </a:xfrm>
          <a:prstGeom prst="rect">
            <a:avLst/>
          </a:prstGeom>
        </p:spPr>
        <p:txBody>
          <a:bodyPr wrap="square">
            <a:spAutoFit/>
          </a:bodyPr>
          <a:lstStyle/>
          <a:p>
            <a:r>
              <a:rPr lang="ru-RU" sz="3200" b="1" dirty="0" smtClean="0">
                <a:solidFill>
                  <a:schemeClr val="bg1"/>
                </a:solidFill>
                <a:effectLst>
                  <a:outerShdw blurRad="38100" dist="38100" dir="2700000" algn="tl">
                    <a:srgbClr val="000000">
                      <a:alpha val="43137"/>
                    </a:srgbClr>
                  </a:outerShdw>
                </a:effectLst>
                <a:latin typeface="America XIX" pitchFamily="50" charset="-52"/>
              </a:rPr>
              <a:t>«Шарады»</a:t>
            </a:r>
            <a:endParaRPr lang="ru-RU" sz="3200" b="1" dirty="0">
              <a:solidFill>
                <a:schemeClr val="bg1"/>
              </a:solidFill>
              <a:effectLst>
                <a:outerShdw blurRad="38100" dist="38100" dir="2700000" algn="tl">
                  <a:srgbClr val="000000">
                    <a:alpha val="43137"/>
                  </a:srgbClr>
                </a:outerShdw>
              </a:effectLst>
              <a:latin typeface="America XIX" pitchFamily="50" charset="-52"/>
            </a:endParaRPr>
          </a:p>
        </p:txBody>
      </p:sp>
      <p:pic>
        <p:nvPicPr>
          <p:cNvPr id="7170" name="Picture 2" descr="C:\Users\KDZ3\Downloads\2013_11_29_03_004-1024x8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2772" y="3930342"/>
            <a:ext cx="3930755" cy="2448272"/>
          </a:xfrm>
          <a:prstGeom prst="rect">
            <a:avLst/>
          </a:prstGeom>
          <a:ln>
            <a:noFill/>
          </a:ln>
          <a:effectLst>
            <a:glow rad="139700">
              <a:schemeClr val="accent6">
                <a:satMod val="175000"/>
                <a:alpha val="40000"/>
              </a:schemeClr>
            </a:glow>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7584" y="2564903"/>
            <a:ext cx="2564779" cy="2783991"/>
          </a:xfrm>
          <a:prstGeom prst="rect">
            <a:avLst/>
          </a:prstGeom>
          <a:ln>
            <a:noFill/>
          </a:ln>
          <a:effectLst>
            <a:glow rad="228600">
              <a:schemeClr val="accent6">
                <a:satMod val="175000"/>
                <a:alpha val="40000"/>
              </a:schemeClr>
            </a:glow>
            <a:softEdge rad="112500"/>
          </a:effectLst>
        </p:spPr>
      </p:pic>
      <p:sp>
        <p:nvSpPr>
          <p:cNvPr id="4" name="Прямоугольник 3"/>
          <p:cNvSpPr/>
          <p:nvPr/>
        </p:nvSpPr>
        <p:spPr>
          <a:xfrm>
            <a:off x="827584" y="1196752"/>
            <a:ext cx="7488832" cy="3416320"/>
          </a:xfrm>
          <a:prstGeom prst="rect">
            <a:avLst/>
          </a:prstGeom>
        </p:spPr>
        <p:txBody>
          <a:bodyPr wrap="square">
            <a:spAutoFit/>
          </a:bodyPr>
          <a:lstStyle/>
          <a:p>
            <a:pPr algn="ctr"/>
            <a:r>
              <a:rPr lang="ru-RU" sz="2400" dirty="0">
                <a:solidFill>
                  <a:srgbClr val="FFFF00"/>
                </a:solidFill>
                <a:effectLst>
                  <a:outerShdw blurRad="38100" dist="38100" dir="2700000" algn="tl">
                    <a:srgbClr val="000000">
                      <a:alpha val="43137"/>
                    </a:srgbClr>
                  </a:outerShdw>
                </a:effectLst>
                <a:latin typeface="America XIX" pitchFamily="50" charset="-52"/>
              </a:rPr>
              <a:t>В России с XVIII в. шарада – это загадка, состоящая из слов или слогов других слов, зашифрованных в самой загадке. </a:t>
            </a:r>
            <a:endParaRPr lang="ru-RU" sz="2400" dirty="0" smtClean="0">
              <a:solidFill>
                <a:srgbClr val="FFFF00"/>
              </a:solidFill>
              <a:effectLst>
                <a:outerShdw blurRad="38100" dist="38100" dir="2700000" algn="tl">
                  <a:srgbClr val="000000">
                    <a:alpha val="43137"/>
                  </a:srgbClr>
                </a:outerShdw>
              </a:effectLst>
              <a:latin typeface="America XIX" pitchFamily="50" charset="-52"/>
            </a:endParaRPr>
          </a:p>
          <a:p>
            <a:pPr algn="ctr"/>
            <a:endParaRPr lang="ru-RU" sz="2400" dirty="0">
              <a:solidFill>
                <a:srgbClr val="FFFF00"/>
              </a:solidFill>
              <a:effectLst>
                <a:outerShdw blurRad="38100" dist="38100" dir="2700000" algn="tl">
                  <a:srgbClr val="000000">
                    <a:alpha val="43137"/>
                  </a:srgbClr>
                </a:outerShdw>
              </a:effectLst>
              <a:latin typeface="America XIX" pitchFamily="50" charset="-52"/>
            </a:endParaRPr>
          </a:p>
          <a:p>
            <a:pPr algn="ctr"/>
            <a:r>
              <a:rPr lang="ru-RU" sz="2400" dirty="0" smtClean="0">
                <a:solidFill>
                  <a:schemeClr val="tx2">
                    <a:lumMod val="50000"/>
                  </a:schemeClr>
                </a:solidFill>
                <a:effectLst>
                  <a:outerShdw blurRad="38100" dist="38100" dir="2700000" algn="tl">
                    <a:srgbClr val="000000">
                      <a:alpha val="43137"/>
                    </a:srgbClr>
                  </a:outerShdw>
                </a:effectLst>
                <a:latin typeface="America XIX" pitchFamily="50" charset="-52"/>
              </a:rPr>
              <a:t>Например:</a:t>
            </a:r>
          </a:p>
          <a:p>
            <a:pPr algn="ctr"/>
            <a:r>
              <a:rPr lang="ru-RU" sz="2400" dirty="0" smtClean="0">
                <a:solidFill>
                  <a:srgbClr val="FFFF00"/>
                </a:solidFill>
                <a:effectLst>
                  <a:outerShdw blurRad="38100" dist="38100" dir="2700000" algn="tl">
                    <a:srgbClr val="000000">
                      <a:alpha val="43137"/>
                    </a:srgbClr>
                  </a:outerShdw>
                </a:effectLst>
                <a:latin typeface="America XIX" pitchFamily="50" charset="-52"/>
              </a:rPr>
              <a:t> </a:t>
            </a:r>
            <a:r>
              <a:rPr lang="ru-RU" sz="2400" dirty="0">
                <a:solidFill>
                  <a:srgbClr val="FFFF00"/>
                </a:solidFill>
                <a:effectLst>
                  <a:outerShdw blurRad="38100" dist="38100" dir="2700000" algn="tl">
                    <a:srgbClr val="000000">
                      <a:alpha val="43137"/>
                    </a:srgbClr>
                  </a:outerShdw>
                </a:effectLst>
                <a:latin typeface="America XIX" pitchFamily="50" charset="-52"/>
              </a:rPr>
              <a:t>Первое – нота, </a:t>
            </a:r>
            <a:endParaRPr lang="ru-RU" sz="2400" dirty="0" smtClean="0">
              <a:solidFill>
                <a:srgbClr val="FFFF00"/>
              </a:solidFill>
              <a:effectLst>
                <a:outerShdw blurRad="38100" dist="38100" dir="2700000" algn="tl">
                  <a:srgbClr val="000000">
                    <a:alpha val="43137"/>
                  </a:srgbClr>
                </a:outerShdw>
              </a:effectLst>
              <a:latin typeface="America XIX" pitchFamily="50" charset="-52"/>
            </a:endParaRPr>
          </a:p>
          <a:p>
            <a:pPr algn="ctr"/>
            <a:r>
              <a:rPr lang="ru-RU" sz="2400" dirty="0" smtClean="0">
                <a:solidFill>
                  <a:srgbClr val="FFFF00"/>
                </a:solidFill>
                <a:effectLst>
                  <a:outerShdw blurRad="38100" dist="38100" dir="2700000" algn="tl">
                    <a:srgbClr val="000000">
                      <a:alpha val="43137"/>
                    </a:srgbClr>
                  </a:outerShdw>
                </a:effectLst>
                <a:latin typeface="America XIX" pitchFamily="50" charset="-52"/>
              </a:rPr>
              <a:t>Второе </a:t>
            </a:r>
            <a:r>
              <a:rPr lang="ru-RU" sz="2400" dirty="0">
                <a:solidFill>
                  <a:srgbClr val="FFFF00"/>
                </a:solidFill>
                <a:effectLst>
                  <a:outerShdw blurRad="38100" dist="38100" dir="2700000" algn="tl">
                    <a:srgbClr val="000000">
                      <a:alpha val="43137"/>
                    </a:srgbClr>
                  </a:outerShdw>
                </a:effectLst>
                <a:latin typeface="America XIX" pitchFamily="50" charset="-52"/>
              </a:rPr>
              <a:t>- тоже, </a:t>
            </a:r>
            <a:endParaRPr lang="ru-RU" sz="2400" dirty="0" smtClean="0">
              <a:solidFill>
                <a:srgbClr val="FFFF00"/>
              </a:solidFill>
              <a:effectLst>
                <a:outerShdw blurRad="38100" dist="38100" dir="2700000" algn="tl">
                  <a:srgbClr val="000000">
                    <a:alpha val="43137"/>
                  </a:srgbClr>
                </a:outerShdw>
              </a:effectLst>
              <a:latin typeface="America XIX" pitchFamily="50" charset="-52"/>
            </a:endParaRPr>
          </a:p>
          <a:p>
            <a:pPr algn="ctr"/>
            <a:r>
              <a:rPr lang="ru-RU" sz="2400" dirty="0" smtClean="0">
                <a:solidFill>
                  <a:srgbClr val="FFFF00"/>
                </a:solidFill>
                <a:effectLst>
                  <a:outerShdw blurRad="38100" dist="38100" dir="2700000" algn="tl">
                    <a:srgbClr val="000000">
                      <a:alpha val="43137"/>
                    </a:srgbClr>
                  </a:outerShdw>
                </a:effectLst>
                <a:latin typeface="America XIX" pitchFamily="50" charset="-52"/>
              </a:rPr>
              <a:t>А </a:t>
            </a:r>
            <a:r>
              <a:rPr lang="ru-RU" sz="2400" dirty="0">
                <a:solidFill>
                  <a:srgbClr val="FFFF00"/>
                </a:solidFill>
                <a:effectLst>
                  <a:outerShdw blurRad="38100" dist="38100" dir="2700000" algn="tl">
                    <a:srgbClr val="000000">
                      <a:alpha val="43137"/>
                    </a:srgbClr>
                  </a:outerShdw>
                </a:effectLst>
                <a:latin typeface="America XIX" pitchFamily="50" charset="-52"/>
              </a:rPr>
              <a:t>в целом </a:t>
            </a:r>
            <a:endParaRPr lang="ru-RU" sz="2400" dirty="0" smtClean="0">
              <a:solidFill>
                <a:srgbClr val="FFFF00"/>
              </a:solidFill>
              <a:effectLst>
                <a:outerShdw blurRad="38100" dist="38100" dir="2700000" algn="tl">
                  <a:srgbClr val="000000">
                    <a:alpha val="43137"/>
                  </a:srgbClr>
                </a:outerShdw>
              </a:effectLst>
              <a:latin typeface="America XIX" pitchFamily="50" charset="-52"/>
            </a:endParaRPr>
          </a:p>
          <a:p>
            <a:pPr algn="ctr"/>
            <a:r>
              <a:rPr lang="ru-RU" sz="2400" dirty="0">
                <a:solidFill>
                  <a:srgbClr val="FFFF00"/>
                </a:solidFill>
                <a:effectLst>
                  <a:outerShdw blurRad="38100" dist="38100" dir="2700000" algn="tl">
                    <a:srgbClr val="000000">
                      <a:alpha val="43137"/>
                    </a:srgbClr>
                  </a:outerShdw>
                </a:effectLst>
                <a:latin typeface="America XIX" pitchFamily="50" charset="-52"/>
              </a:rPr>
              <a:t> </a:t>
            </a:r>
            <a:r>
              <a:rPr lang="ru-RU" sz="2400" dirty="0" smtClean="0">
                <a:solidFill>
                  <a:srgbClr val="FFFF00"/>
                </a:solidFill>
                <a:effectLst>
                  <a:outerShdw blurRad="38100" dist="38100" dir="2700000" algn="tl">
                    <a:srgbClr val="000000">
                      <a:alpha val="43137"/>
                    </a:srgbClr>
                  </a:outerShdw>
                </a:effectLst>
                <a:latin typeface="America XIX" pitchFamily="50" charset="-52"/>
              </a:rPr>
              <a:t>                        На </a:t>
            </a:r>
            <a:r>
              <a:rPr lang="ru-RU" sz="2400" dirty="0">
                <a:solidFill>
                  <a:srgbClr val="FFFF00"/>
                </a:solidFill>
                <a:effectLst>
                  <a:outerShdw blurRad="38100" dist="38100" dir="2700000" algn="tl">
                    <a:srgbClr val="000000">
                      <a:alpha val="43137"/>
                    </a:srgbClr>
                  </a:outerShdw>
                </a:effectLst>
                <a:latin typeface="America XIX" pitchFamily="50" charset="-52"/>
              </a:rPr>
              <a:t>горох похоже </a:t>
            </a:r>
            <a:r>
              <a:rPr lang="ru-RU" sz="2400" dirty="0">
                <a:solidFill>
                  <a:srgbClr val="FF0000"/>
                </a:solidFill>
                <a:effectLst>
                  <a:outerShdw blurRad="38100" dist="38100" dir="2700000" algn="tl">
                    <a:srgbClr val="000000">
                      <a:alpha val="43137"/>
                    </a:srgbClr>
                  </a:outerShdw>
                </a:effectLst>
                <a:latin typeface="America XIX" pitchFamily="50" charset="-52"/>
              </a:rPr>
              <a:t>(Фасоль)</a:t>
            </a: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76" y="1"/>
            <a:ext cx="9196876" cy="6858000"/>
          </a:xfrm>
          <a:prstGeom prst="rect">
            <a:avLst/>
          </a:prstGeom>
        </p:spPr>
      </p:pic>
      <p:sp>
        <p:nvSpPr>
          <p:cNvPr id="3" name="Прямоугольник 2"/>
          <p:cNvSpPr/>
          <p:nvPr/>
        </p:nvSpPr>
        <p:spPr>
          <a:xfrm>
            <a:off x="395536" y="188640"/>
            <a:ext cx="8352927" cy="1569660"/>
          </a:xfrm>
          <a:prstGeom prst="rect">
            <a:avLst/>
          </a:prstGeom>
        </p:spPr>
        <p:txBody>
          <a:bodyPr wrap="square">
            <a:spAutoFit/>
          </a:bodyPr>
          <a:lstStyle/>
          <a:p>
            <a:pPr algn="ctr"/>
            <a:r>
              <a:rPr lang="ru-RU" sz="2400" dirty="0">
                <a:solidFill>
                  <a:srgbClr val="FFFF00"/>
                </a:solidFill>
                <a:effectLst>
                  <a:outerShdw blurRad="38100" dist="38100" dir="2700000" algn="tl">
                    <a:srgbClr val="000000">
                      <a:alpha val="43137"/>
                    </a:srgbClr>
                  </a:outerShdw>
                </a:effectLst>
                <a:latin typeface="America XIX" pitchFamily="50" charset="-52"/>
              </a:rPr>
              <a:t>Шарады XIX века </a:t>
            </a:r>
            <a:r>
              <a:rPr lang="ru-RU" sz="2400" dirty="0" smtClean="0">
                <a:solidFill>
                  <a:srgbClr val="FFFF00"/>
                </a:solidFill>
                <a:effectLst>
                  <a:outerShdw blurRad="38100" dist="38100" dir="2700000" algn="tl">
                    <a:srgbClr val="000000">
                      <a:alpha val="43137"/>
                    </a:srgbClr>
                  </a:outerShdw>
                </a:effectLst>
                <a:latin typeface="America XIX" pitchFamily="50" charset="-52"/>
              </a:rPr>
              <a:t>.</a:t>
            </a:r>
          </a:p>
          <a:p>
            <a:pPr algn="ctr"/>
            <a:r>
              <a:rPr lang="ru-RU" sz="2400" dirty="0" smtClean="0">
                <a:solidFill>
                  <a:srgbClr val="FFFF00"/>
                </a:solidFill>
                <a:effectLst>
                  <a:outerShdw blurRad="38100" dist="38100" dir="2700000" algn="tl">
                    <a:srgbClr val="000000">
                      <a:alpha val="43137"/>
                    </a:srgbClr>
                  </a:outerShdw>
                </a:effectLst>
                <a:latin typeface="America XIX" pitchFamily="50" charset="-52"/>
              </a:rPr>
              <a:t>Автор  </a:t>
            </a:r>
            <a:r>
              <a:rPr lang="ru-RU" sz="2400" dirty="0">
                <a:solidFill>
                  <a:srgbClr val="FFFF00"/>
                </a:solidFill>
                <a:effectLst>
                  <a:outerShdw blurRad="38100" dist="38100" dir="2700000" algn="tl">
                    <a:srgbClr val="000000">
                      <a:alpha val="43137"/>
                    </a:srgbClr>
                  </a:outerShdw>
                </a:effectLst>
                <a:latin typeface="America XIX" pitchFamily="50" charset="-52"/>
              </a:rPr>
              <a:t>поэтом </a:t>
            </a:r>
            <a:r>
              <a:rPr lang="ru-RU" sz="2400" dirty="0" smtClean="0">
                <a:solidFill>
                  <a:srgbClr val="FFFF00"/>
                </a:solidFill>
                <a:effectLst>
                  <a:outerShdw blurRad="38100" dist="38100" dir="2700000" algn="tl">
                    <a:srgbClr val="000000">
                      <a:alpha val="43137"/>
                    </a:srgbClr>
                  </a:outerShdw>
                </a:effectLst>
                <a:latin typeface="America XIX" pitchFamily="50" charset="-52"/>
              </a:rPr>
              <a:t>Иваном </a:t>
            </a:r>
            <a:r>
              <a:rPr lang="ru-RU" sz="2400" dirty="0" err="1" smtClean="0">
                <a:solidFill>
                  <a:srgbClr val="FFFF00"/>
                </a:solidFill>
                <a:effectLst>
                  <a:outerShdw blurRad="38100" dist="38100" dir="2700000" algn="tl">
                    <a:srgbClr val="000000">
                      <a:alpha val="43137"/>
                    </a:srgbClr>
                  </a:outerShdw>
                </a:effectLst>
                <a:latin typeface="America XIX" pitchFamily="50" charset="-52"/>
              </a:rPr>
              <a:t>Варлаковым</a:t>
            </a:r>
            <a:r>
              <a:rPr lang="ru-RU" sz="2400" dirty="0" smtClean="0">
                <a:solidFill>
                  <a:srgbClr val="FFFF00"/>
                </a:solidFill>
                <a:effectLst>
                  <a:outerShdw blurRad="38100" dist="38100" dir="2700000" algn="tl">
                    <a:srgbClr val="000000">
                      <a:alpha val="43137"/>
                    </a:srgbClr>
                  </a:outerShdw>
                </a:effectLst>
                <a:latin typeface="America XIX" pitchFamily="50" charset="-52"/>
              </a:rPr>
              <a:t>. </a:t>
            </a:r>
          </a:p>
          <a:p>
            <a:pPr algn="ctr"/>
            <a:r>
              <a:rPr lang="ru-RU" sz="2400" dirty="0" err="1" smtClean="0">
                <a:solidFill>
                  <a:srgbClr val="FFFF00"/>
                </a:solidFill>
                <a:effectLst>
                  <a:outerShdw blurRad="38100" dist="38100" dir="2700000" algn="tl">
                    <a:srgbClr val="000000">
                      <a:alpha val="43137"/>
                    </a:srgbClr>
                  </a:outerShdw>
                </a:effectLst>
                <a:latin typeface="America XIX" pitchFamily="50" charset="-52"/>
              </a:rPr>
              <a:t>Опубликованые</a:t>
            </a:r>
            <a:r>
              <a:rPr lang="ru-RU" sz="2400" dirty="0" smtClean="0">
                <a:solidFill>
                  <a:srgbClr val="FFFF00"/>
                </a:solidFill>
                <a:effectLst>
                  <a:outerShdw blurRad="38100" dist="38100" dir="2700000" algn="tl">
                    <a:srgbClr val="000000">
                      <a:alpha val="43137"/>
                    </a:srgbClr>
                  </a:outerShdw>
                </a:effectLst>
                <a:latin typeface="America XIX" pitchFamily="50" charset="-52"/>
              </a:rPr>
              <a:t> </a:t>
            </a:r>
            <a:r>
              <a:rPr lang="ru-RU" sz="2400" dirty="0">
                <a:solidFill>
                  <a:srgbClr val="FFFF00"/>
                </a:solidFill>
                <a:effectLst>
                  <a:outerShdw blurRad="38100" dist="38100" dir="2700000" algn="tl">
                    <a:srgbClr val="000000">
                      <a:alpha val="43137"/>
                    </a:srgbClr>
                  </a:outerShdw>
                </a:effectLst>
                <a:latin typeface="America XIX" pitchFamily="50" charset="-52"/>
              </a:rPr>
              <a:t>в </a:t>
            </a:r>
            <a:r>
              <a:rPr lang="ru-RU" sz="2400" dirty="0" smtClean="0">
                <a:solidFill>
                  <a:srgbClr val="FFFF00"/>
                </a:solidFill>
                <a:effectLst>
                  <a:outerShdw blurRad="38100" dist="38100" dir="2700000" algn="tl">
                    <a:srgbClr val="000000">
                      <a:alpha val="43137"/>
                    </a:srgbClr>
                  </a:outerShdw>
                </a:effectLst>
                <a:latin typeface="America XIX" pitchFamily="50" charset="-52"/>
              </a:rPr>
              <a:t>«</a:t>
            </a:r>
            <a:r>
              <a:rPr lang="ru-RU" sz="2400" dirty="0">
                <a:solidFill>
                  <a:srgbClr val="FFFF00"/>
                </a:solidFill>
                <a:effectLst>
                  <a:outerShdw blurRad="38100" dist="38100" dir="2700000" algn="tl">
                    <a:srgbClr val="000000">
                      <a:alpha val="43137"/>
                    </a:srgbClr>
                  </a:outerShdw>
                </a:effectLst>
                <a:latin typeface="America XIX" pitchFamily="50" charset="-52"/>
              </a:rPr>
              <a:t>Вестнике Европы» в 1819 г. </a:t>
            </a:r>
            <a:endParaRPr lang="ru-RU" sz="2400" dirty="0" smtClean="0">
              <a:solidFill>
                <a:srgbClr val="FFFF00"/>
              </a:solidFill>
              <a:effectLst>
                <a:outerShdw blurRad="38100" dist="38100" dir="2700000" algn="tl">
                  <a:srgbClr val="000000">
                    <a:alpha val="43137"/>
                  </a:srgbClr>
                </a:outerShdw>
              </a:effectLst>
              <a:latin typeface="America XIX" pitchFamily="50" charset="-52"/>
            </a:endParaRPr>
          </a:p>
          <a:p>
            <a:endParaRPr lang="ru-RU" sz="2400" dirty="0" smtClean="0">
              <a:solidFill>
                <a:srgbClr val="FFFF00"/>
              </a:solidFill>
              <a:latin typeface="America XIX" pitchFamily="50" charset="-52"/>
            </a:endParaRPr>
          </a:p>
        </p:txBody>
      </p:sp>
      <p:sp>
        <p:nvSpPr>
          <p:cNvPr id="4" name="Прямоугольник 3"/>
          <p:cNvSpPr/>
          <p:nvPr/>
        </p:nvSpPr>
        <p:spPr>
          <a:xfrm>
            <a:off x="698201" y="1340768"/>
            <a:ext cx="7736078" cy="5262979"/>
          </a:xfrm>
          <a:prstGeom prst="rect">
            <a:avLst/>
          </a:prstGeom>
          <a:gradFill flip="none" rotWithShape="1">
            <a:gsLst>
              <a:gs pos="0">
                <a:schemeClr val="accent1">
                  <a:tint val="66000"/>
                  <a:satMod val="160000"/>
                  <a:alpha val="18000"/>
                </a:schemeClr>
              </a:gs>
              <a:gs pos="50000">
                <a:schemeClr val="accent1">
                  <a:tint val="44500"/>
                  <a:satMod val="160000"/>
                </a:schemeClr>
              </a:gs>
              <a:gs pos="100000">
                <a:schemeClr val="accent1">
                  <a:tint val="23500"/>
                  <a:satMod val="160000"/>
                </a:schemeClr>
              </a:gs>
            </a:gsLst>
            <a:lin ang="5400000" scaled="1"/>
            <a:tileRect/>
          </a:gradFill>
          <a:ln>
            <a:solidFill>
              <a:schemeClr val="accent6">
                <a:lumMod val="75000"/>
              </a:schemeClr>
            </a:solidFill>
          </a:ln>
          <a:effectLst>
            <a:glow rad="228600">
              <a:schemeClr val="accent6">
                <a:satMod val="175000"/>
                <a:alpha val="40000"/>
              </a:schemeClr>
            </a:glow>
          </a:effectLst>
        </p:spPr>
        <p:txBody>
          <a:bodyPr wrap="square">
            <a:spAutoFit/>
          </a:bodyPr>
          <a:lstStyle/>
          <a:p>
            <a:pPr algn="ctr"/>
            <a:r>
              <a:rPr lang="ru-RU" sz="2400" dirty="0">
                <a:latin typeface="America XIX" pitchFamily="50" charset="-52"/>
              </a:rPr>
              <a:t>Начальным мужики зовут своих господ;</a:t>
            </a:r>
          </a:p>
          <a:p>
            <a:pPr algn="ctr"/>
            <a:r>
              <a:rPr lang="ru-RU" sz="2400" dirty="0">
                <a:latin typeface="America XIX" pitchFamily="50" charset="-52"/>
              </a:rPr>
              <a:t> Второе – в городе такая есть особа, </a:t>
            </a:r>
          </a:p>
          <a:p>
            <a:pPr algn="ctr"/>
            <a:r>
              <a:rPr lang="ru-RU" sz="2400" dirty="0">
                <a:latin typeface="America XIX" pitchFamily="50" charset="-52"/>
              </a:rPr>
              <a:t>У коей каждый год нагой народ, </a:t>
            </a:r>
          </a:p>
          <a:p>
            <a:pPr algn="ctr"/>
            <a:r>
              <a:rPr lang="ru-RU" sz="2400" dirty="0">
                <a:latin typeface="America XIX" pitchFamily="50" charset="-52"/>
              </a:rPr>
              <a:t>Солдата без ружья – составят оба. </a:t>
            </a:r>
          </a:p>
          <a:p>
            <a:pPr algn="ctr"/>
            <a:r>
              <a:rPr lang="ru-RU" sz="2400" dirty="0">
                <a:latin typeface="America XIX" pitchFamily="50" charset="-52"/>
              </a:rPr>
              <a:t>Мое начальное – ни зюйд, ни вест, ни норд; </a:t>
            </a:r>
          </a:p>
          <a:p>
            <a:pPr algn="ctr"/>
            <a:r>
              <a:rPr lang="ru-RU" sz="2400" dirty="0">
                <a:latin typeface="America XIX" pitchFamily="50" charset="-52"/>
              </a:rPr>
              <a:t>Мое последнее - есть первая преграда врагу, </a:t>
            </a:r>
          </a:p>
          <a:p>
            <a:pPr algn="ctr"/>
            <a:r>
              <a:rPr lang="ru-RU" sz="2400" dirty="0">
                <a:latin typeface="America XIX" pitchFamily="50" charset="-52"/>
              </a:rPr>
              <a:t>Коль явится с осадою близ града, </a:t>
            </a:r>
          </a:p>
          <a:p>
            <a:pPr algn="ctr"/>
            <a:r>
              <a:rPr lang="ru-RU" sz="2400" dirty="0">
                <a:latin typeface="America XIX" pitchFamily="50" charset="-52"/>
              </a:rPr>
              <a:t>А целое – гора, возникшая из вод. </a:t>
            </a:r>
          </a:p>
          <a:p>
            <a:pPr algn="ctr"/>
            <a:r>
              <a:rPr lang="ru-RU" sz="2400" dirty="0">
                <a:latin typeface="America XIX" pitchFamily="50" charset="-52"/>
              </a:rPr>
              <a:t>Когда мы вещь продать кому - </a:t>
            </a:r>
            <a:r>
              <a:rPr lang="ru-RU" sz="2400" dirty="0" err="1">
                <a:latin typeface="America XIX" pitchFamily="50" charset="-52"/>
              </a:rPr>
              <a:t>нибудь</a:t>
            </a:r>
            <a:r>
              <a:rPr lang="ru-RU" sz="2400" dirty="0">
                <a:latin typeface="America XIX" pitchFamily="50" charset="-52"/>
              </a:rPr>
              <a:t> хотим, </a:t>
            </a:r>
          </a:p>
          <a:p>
            <a:pPr algn="ctr"/>
            <a:r>
              <a:rPr lang="ru-RU" sz="2400" dirty="0">
                <a:latin typeface="America XIX" pitchFamily="50" charset="-52"/>
              </a:rPr>
              <a:t>То первое всегда при этом говорим; </a:t>
            </a:r>
          </a:p>
          <a:p>
            <a:pPr algn="ctr"/>
            <a:r>
              <a:rPr lang="ru-RU" sz="2400" dirty="0">
                <a:latin typeface="America XIX" pitchFamily="50" charset="-52"/>
              </a:rPr>
              <a:t>Второе – есть река в России знаменита; </a:t>
            </a:r>
          </a:p>
          <a:p>
            <a:pPr algn="ctr"/>
            <a:r>
              <a:rPr lang="ru-RU" sz="2400" dirty="0">
                <a:latin typeface="America XIX" pitchFamily="50" charset="-52"/>
              </a:rPr>
              <a:t>А целое – слепец, </a:t>
            </a:r>
            <a:r>
              <a:rPr lang="ru-RU" sz="2400" dirty="0" err="1">
                <a:latin typeface="America XIX" pitchFamily="50" charset="-52"/>
              </a:rPr>
              <a:t>Психеин</a:t>
            </a:r>
            <a:r>
              <a:rPr lang="ru-RU" sz="2400" dirty="0">
                <a:latin typeface="America XIX" pitchFamily="50" charset="-52"/>
              </a:rPr>
              <a:t> волокита.</a:t>
            </a: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Прямоугольник 3"/>
          <p:cNvSpPr/>
          <p:nvPr/>
        </p:nvSpPr>
        <p:spPr>
          <a:xfrm>
            <a:off x="1763688" y="1556792"/>
            <a:ext cx="6480720" cy="4247317"/>
          </a:xfrm>
          <a:prstGeom prst="rect">
            <a:avLst/>
          </a:prstGeom>
          <a:gradFill flip="none" rotWithShape="1">
            <a:gsLst>
              <a:gs pos="0">
                <a:srgbClr val="CCECFF">
                  <a:shade val="30000"/>
                  <a:satMod val="115000"/>
                  <a:alpha val="26000"/>
                </a:srgbClr>
              </a:gs>
              <a:gs pos="50000">
                <a:srgbClr val="CCECFF">
                  <a:shade val="67500"/>
                  <a:satMod val="115000"/>
                </a:srgbClr>
              </a:gs>
              <a:gs pos="100000">
                <a:srgbClr val="CCECFF">
                  <a:shade val="100000"/>
                  <a:satMod val="115000"/>
                </a:srgbClr>
              </a:gs>
            </a:gsLst>
            <a:path path="circle">
              <a:fillToRect l="100000" b="100000"/>
            </a:path>
            <a:tileRect t="-100000" r="-100000"/>
          </a:gradFill>
          <a:effectLst>
            <a:glow rad="228600">
              <a:schemeClr val="accent6">
                <a:satMod val="175000"/>
                <a:alpha val="40000"/>
              </a:schemeClr>
            </a:glow>
          </a:effectLst>
        </p:spPr>
        <p:txBody>
          <a:bodyPr wrap="square">
            <a:spAutoFit/>
          </a:bodyPr>
          <a:lstStyle/>
          <a:p>
            <a:pPr algn="ct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Первый слог – местоименье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Второй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 весенний месяц </a:t>
            </a: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яркий</a:t>
            </a: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В конце - частица для смягченья,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А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в целом - остров очень жаркий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Первое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слово над чайником тает,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Второе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у папы растет над губой</a:t>
            </a: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А целое – ветер морской надувает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И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в плаванье нас приглашает с тобой</a:t>
            </a: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 </a:t>
            </a: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Часть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первая – на земле остается</a:t>
            </a: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Когда по ней кто-то пройдет</a:t>
            </a: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Вторая- дается Ошибками в долгом труде.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А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словом охотник зовется. </a:t>
            </a:r>
            <a:endPar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dirty="0" smtClean="0">
                <a:effectLst>
                  <a:glow rad="139700">
                    <a:schemeClr val="accent6">
                      <a:satMod val="175000"/>
                      <a:alpha val="40000"/>
                    </a:schemeClr>
                  </a:glow>
                  <a:outerShdw blurRad="38100" dist="38100" dir="2700000" algn="tl">
                    <a:srgbClr val="000000">
                      <a:alpha val="43137"/>
                    </a:srgbClr>
                  </a:outerShdw>
                </a:effectLst>
                <a:latin typeface="America XIX" pitchFamily="50" charset="-52"/>
              </a:rPr>
              <a:t>Что </a:t>
            </a:r>
            <a:r>
              <a:rPr lang="ru-RU" dirty="0">
                <a:effectLst>
                  <a:glow rad="139700">
                    <a:schemeClr val="accent6">
                      <a:satMod val="175000"/>
                      <a:alpha val="40000"/>
                    </a:schemeClr>
                  </a:glow>
                  <a:outerShdw blurRad="38100" dist="38100" dir="2700000" algn="tl">
                    <a:srgbClr val="000000">
                      <a:alpha val="43137"/>
                    </a:srgbClr>
                  </a:outerShdw>
                </a:effectLst>
                <a:latin typeface="America XIX" pitchFamily="50" charset="-52"/>
              </a:rPr>
              <a:t>зверя отыщет в тайге</a:t>
            </a:r>
          </a:p>
        </p:txBody>
      </p:sp>
      <p:pic>
        <p:nvPicPr>
          <p:cNvPr id="8194" name="Picture 2" descr="C:\Users\KDZ3\Downloads\scale_120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226" y="188640"/>
            <a:ext cx="2731023" cy="1800200"/>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32656"/>
            <a:ext cx="4752528" cy="523220"/>
          </a:xfrm>
          <a:prstGeom prst="rect">
            <a:avLst/>
          </a:prstGeom>
        </p:spPr>
        <p:txBody>
          <a:bodyPr wrap="square">
            <a:spAutoFit/>
          </a:bodyPr>
          <a:lstStyle/>
          <a:p>
            <a:pPr algn="ctr"/>
            <a:r>
              <a:rPr lang="ru-RU" sz="2800" dirty="0">
                <a:solidFill>
                  <a:srgbClr val="FFFF00"/>
                </a:solidFill>
                <a:effectLst>
                  <a:outerShdw blurRad="38100" dist="38100" dir="2700000" algn="tl">
                    <a:srgbClr val="000000">
                      <a:alpha val="43137"/>
                    </a:srgbClr>
                  </a:outerShdw>
                </a:effectLst>
                <a:latin typeface="America XIX" pitchFamily="50" charset="-52"/>
              </a:rPr>
              <a:t>Детские шарады </a:t>
            </a:r>
            <a:endParaRPr lang="ru-RU" sz="2800" dirty="0" smtClean="0">
              <a:solidFill>
                <a:srgbClr val="FFFF00"/>
              </a:solidFill>
              <a:effectLst>
                <a:outerShdw blurRad="38100" dist="38100" dir="2700000" algn="tl">
                  <a:srgbClr val="000000">
                    <a:alpha val="43137"/>
                  </a:srgbClr>
                </a:outerShdw>
              </a:effectLst>
              <a:latin typeface="America XIX" pitchFamily="50" charset="-52"/>
            </a:endParaRP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Прямоугольник 3"/>
          <p:cNvSpPr/>
          <p:nvPr/>
        </p:nvSpPr>
        <p:spPr>
          <a:xfrm>
            <a:off x="3538704" y="287070"/>
            <a:ext cx="2601994" cy="646331"/>
          </a:xfrm>
          <a:prstGeom prst="rect">
            <a:avLst/>
          </a:prstGeom>
        </p:spPr>
        <p:txBody>
          <a:bodyPr wrap="none">
            <a:spAutoFit/>
          </a:bodyPr>
          <a:lstStyle/>
          <a:p>
            <a:r>
              <a:rPr lang="ru-RU" sz="3600" dirty="0" smtClean="0">
                <a:solidFill>
                  <a:schemeClr val="bg1"/>
                </a:solidFill>
                <a:latin typeface="America XIX" pitchFamily="50" charset="-52"/>
              </a:rPr>
              <a:t>«</a:t>
            </a:r>
            <a:r>
              <a:rPr lang="ru-RU" sz="3600" dirty="0" err="1" smtClean="0">
                <a:solidFill>
                  <a:schemeClr val="bg1"/>
                </a:solidFill>
                <a:latin typeface="America XIX" pitchFamily="50" charset="-52"/>
              </a:rPr>
              <a:t>Центон</a:t>
            </a:r>
            <a:r>
              <a:rPr lang="ru-RU" sz="3600" dirty="0" smtClean="0">
                <a:solidFill>
                  <a:schemeClr val="bg1"/>
                </a:solidFill>
                <a:latin typeface="America XIX" pitchFamily="50" charset="-52"/>
              </a:rPr>
              <a:t>»</a:t>
            </a:r>
            <a:endParaRPr lang="ru-RU" sz="3600" dirty="0">
              <a:solidFill>
                <a:schemeClr val="bg1"/>
              </a:solidFill>
              <a:latin typeface="America XIX" pitchFamily="50" charset="-52"/>
            </a:endParaRPr>
          </a:p>
        </p:txBody>
      </p:sp>
      <p:sp>
        <p:nvSpPr>
          <p:cNvPr id="3" name="Прямоугольник 2"/>
          <p:cNvSpPr/>
          <p:nvPr/>
        </p:nvSpPr>
        <p:spPr>
          <a:xfrm>
            <a:off x="4211960" y="1709807"/>
            <a:ext cx="3888432" cy="3416320"/>
          </a:xfrm>
          <a:prstGeom prst="rect">
            <a:avLst/>
          </a:prstGeom>
          <a:gradFill flip="none" rotWithShape="1">
            <a:gsLst>
              <a:gs pos="0">
                <a:schemeClr val="accent1">
                  <a:tint val="66000"/>
                  <a:satMod val="160000"/>
                  <a:alpha val="29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pPr algn="ctr"/>
            <a:r>
              <a:rPr lang="ru-RU" dirty="0" err="1" smtClean="0">
                <a:effectLst>
                  <a:outerShdw blurRad="38100" dist="38100" dir="2700000" algn="tl">
                    <a:srgbClr val="000000">
                      <a:alpha val="43137"/>
                    </a:srgbClr>
                  </a:outerShdw>
                </a:effectLst>
                <a:latin typeface="America XIX" pitchFamily="50" charset="-52"/>
              </a:rPr>
              <a:t>Центон</a:t>
            </a:r>
            <a:r>
              <a:rPr lang="ru-RU" dirty="0" smtClean="0">
                <a:effectLst>
                  <a:outerShdw blurRad="38100" dist="38100" dir="2700000" algn="tl">
                    <a:srgbClr val="000000">
                      <a:alpha val="43137"/>
                    </a:srgbClr>
                  </a:outerShdw>
                </a:effectLst>
                <a:latin typeface="America XIX" pitchFamily="50" charset="-52"/>
              </a:rPr>
              <a:t> </a:t>
            </a:r>
            <a:r>
              <a:rPr lang="ru-RU" dirty="0">
                <a:effectLst>
                  <a:outerShdw blurRad="38100" dist="38100" dir="2700000" algn="tl">
                    <a:srgbClr val="000000">
                      <a:alpha val="43137"/>
                    </a:srgbClr>
                  </a:outerShdw>
                </a:effectLst>
                <a:latin typeface="America XIX" pitchFamily="50" charset="-52"/>
              </a:rPr>
              <a:t>– литературная игра, которая пользовалась большой популярностью в XIX веке. </a:t>
            </a:r>
            <a:endParaRPr lang="ru-RU" dirty="0" smtClean="0">
              <a:effectLst>
                <a:outerShdw blurRad="38100" dist="38100" dir="2700000" algn="tl">
                  <a:srgbClr val="000000">
                    <a:alpha val="43137"/>
                  </a:srgbClr>
                </a:outerShdw>
              </a:effectLst>
              <a:latin typeface="America XIX" pitchFamily="50" charset="-52"/>
            </a:endParaRPr>
          </a:p>
          <a:p>
            <a:pPr algn="just"/>
            <a:r>
              <a:rPr lang="ru-RU" dirty="0" err="1" smtClean="0">
                <a:effectLst>
                  <a:outerShdw blurRad="38100" dist="38100" dir="2700000" algn="tl">
                    <a:srgbClr val="000000">
                      <a:alpha val="43137"/>
                    </a:srgbClr>
                  </a:outerShdw>
                </a:effectLst>
                <a:latin typeface="America XIX" pitchFamily="50" charset="-52"/>
              </a:rPr>
              <a:t>Центон</a:t>
            </a:r>
            <a:r>
              <a:rPr lang="ru-RU" dirty="0" smtClean="0">
                <a:effectLst>
                  <a:outerShdw blurRad="38100" dist="38100" dir="2700000" algn="tl">
                    <a:srgbClr val="000000">
                      <a:alpha val="43137"/>
                    </a:srgbClr>
                  </a:outerShdw>
                </a:effectLst>
                <a:latin typeface="America XIX" pitchFamily="50" charset="-52"/>
              </a:rPr>
              <a:t> </a:t>
            </a:r>
            <a:r>
              <a:rPr lang="ru-RU" dirty="0">
                <a:effectLst>
                  <a:outerShdw blurRad="38100" dist="38100" dir="2700000" algn="tl">
                    <a:srgbClr val="000000">
                      <a:alpha val="43137"/>
                    </a:srgbClr>
                  </a:outerShdw>
                </a:effectLst>
                <a:latin typeface="America XIX" pitchFamily="50" charset="-52"/>
              </a:rPr>
              <a:t>– (в переводе с лат.) в переводе означает «одеяло из цветных лоскутков». </a:t>
            </a:r>
            <a:endParaRPr lang="ru-RU" dirty="0" smtClean="0">
              <a:effectLst>
                <a:outerShdw blurRad="38100" dist="38100" dir="2700000" algn="tl">
                  <a:srgbClr val="000000">
                    <a:alpha val="43137"/>
                  </a:srgbClr>
                </a:outerShdw>
              </a:effectLst>
              <a:latin typeface="America XIX" pitchFamily="50" charset="-52"/>
            </a:endParaRPr>
          </a:p>
          <a:p>
            <a:pPr algn="just"/>
            <a:r>
              <a:rPr lang="ru-RU" dirty="0" smtClean="0">
                <a:effectLst>
                  <a:outerShdw blurRad="38100" dist="38100" dir="2700000" algn="tl">
                    <a:srgbClr val="000000">
                      <a:alpha val="43137"/>
                    </a:srgbClr>
                  </a:outerShdw>
                </a:effectLst>
                <a:latin typeface="America XIX" pitchFamily="50" charset="-52"/>
              </a:rPr>
              <a:t>В </a:t>
            </a:r>
            <a:r>
              <a:rPr lang="ru-RU" dirty="0">
                <a:effectLst>
                  <a:outerShdw blurRad="38100" dist="38100" dir="2700000" algn="tl">
                    <a:srgbClr val="000000">
                      <a:alpha val="43137"/>
                    </a:srgbClr>
                  </a:outerShdw>
                </a:effectLst>
                <a:latin typeface="America XIX" pitchFamily="50" charset="-52"/>
              </a:rPr>
              <a:t>литературе «</a:t>
            </a:r>
            <a:r>
              <a:rPr lang="ru-RU" dirty="0" err="1">
                <a:effectLst>
                  <a:outerShdw blurRad="38100" dist="38100" dir="2700000" algn="tl">
                    <a:srgbClr val="000000">
                      <a:alpha val="43137"/>
                    </a:srgbClr>
                  </a:outerShdw>
                </a:effectLst>
                <a:latin typeface="America XIX" pitchFamily="50" charset="-52"/>
              </a:rPr>
              <a:t>Центон</a:t>
            </a:r>
            <a:r>
              <a:rPr lang="ru-RU" dirty="0">
                <a:effectLst>
                  <a:outerShdw blurRad="38100" dist="38100" dir="2700000" algn="tl">
                    <a:srgbClr val="000000">
                      <a:alpha val="43137"/>
                    </a:srgbClr>
                  </a:outerShdw>
                </a:effectLst>
                <a:latin typeface="America XIX" pitchFamily="50" charset="-52"/>
              </a:rPr>
              <a:t>» - это стихотворение, составленное из различных отрывков произведений одного или разных авторов. </a:t>
            </a: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905" y="513309"/>
            <a:ext cx="3413055" cy="2232248"/>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475656" y="2492896"/>
            <a:ext cx="3096344" cy="354935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a:gradFill>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l="50000" t="50000" r="50000" b="50000"/>
            </a:path>
          </a:gradFill>
          <a:effectLst>
            <a:glow rad="139700">
              <a:schemeClr val="accent6">
                <a:satMod val="175000"/>
                <a:alpha val="40000"/>
              </a:schemeClr>
            </a:glow>
          </a:effectLst>
        </p:spPr>
      </p:pic>
      <p:sp>
        <p:nvSpPr>
          <p:cNvPr id="3" name="Прямоугольник 2"/>
          <p:cNvSpPr/>
          <p:nvPr/>
        </p:nvSpPr>
        <p:spPr>
          <a:xfrm>
            <a:off x="827584" y="1772816"/>
            <a:ext cx="7488832" cy="4493538"/>
          </a:xfrm>
          <a:prstGeom prst="rect">
            <a:avLst/>
          </a:prstGeom>
          <a:gradFill flip="none" rotWithShape="1">
            <a:gsLst>
              <a:gs pos="0">
                <a:schemeClr val="accent1">
                  <a:tint val="66000"/>
                  <a:satMod val="160000"/>
                  <a:alpha val="11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139700">
              <a:schemeClr val="accent6">
                <a:satMod val="175000"/>
                <a:alpha val="40000"/>
              </a:schemeClr>
            </a:glow>
          </a:effectLst>
        </p:spPr>
        <p:txBody>
          <a:bodyPr wrap="square">
            <a:spAutoFit/>
          </a:bodyPr>
          <a:lstStyle/>
          <a:p>
            <a:pPr algn="ctr"/>
            <a:r>
              <a:rPr lang="ru-RU" sz="2200" dirty="0" smtClean="0">
                <a:effectLst>
                  <a:outerShdw blurRad="38100" dist="38100" dir="2700000" algn="tl">
                    <a:srgbClr val="000000">
                      <a:alpha val="43137"/>
                    </a:srgbClr>
                  </a:outerShdw>
                </a:effectLst>
                <a:latin typeface="America XIX" pitchFamily="50" charset="-52"/>
              </a:rPr>
              <a:t>Выхожу </a:t>
            </a:r>
            <a:r>
              <a:rPr lang="ru-RU" sz="2200" dirty="0">
                <a:effectLst>
                  <a:outerShdw blurRad="38100" dist="38100" dir="2700000" algn="tl">
                    <a:srgbClr val="000000">
                      <a:alpha val="43137"/>
                    </a:srgbClr>
                  </a:outerShdw>
                </a:effectLst>
                <a:latin typeface="America XIX" pitchFamily="50" charset="-52"/>
              </a:rPr>
              <a:t>один я на дорогу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В </a:t>
            </a:r>
            <a:r>
              <a:rPr lang="ru-RU" sz="2200" dirty="0">
                <a:effectLst>
                  <a:outerShdw blurRad="38100" dist="38100" dir="2700000" algn="tl">
                    <a:srgbClr val="000000">
                      <a:alpha val="43137"/>
                    </a:srgbClr>
                  </a:outerShdw>
                </a:effectLst>
                <a:latin typeface="America XIX" pitchFamily="50" charset="-52"/>
              </a:rPr>
              <a:t>старомодном, ветхом шушуне,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Ночь </a:t>
            </a:r>
            <a:r>
              <a:rPr lang="ru-RU" sz="2200" dirty="0">
                <a:effectLst>
                  <a:outerShdw blurRad="38100" dist="38100" dir="2700000" algn="tl">
                    <a:srgbClr val="000000">
                      <a:alpha val="43137"/>
                    </a:srgbClr>
                  </a:outerShdw>
                </a:effectLst>
                <a:latin typeface="America XIX" pitchFamily="50" charset="-52"/>
              </a:rPr>
              <a:t>тиха, пустыня внемлет Богу.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Не </a:t>
            </a:r>
            <a:r>
              <a:rPr lang="ru-RU" sz="2200" dirty="0">
                <a:effectLst>
                  <a:outerShdw blurRad="38100" dist="38100" dir="2700000" algn="tl">
                    <a:srgbClr val="000000">
                      <a:alpha val="43137"/>
                    </a:srgbClr>
                  </a:outerShdw>
                </a:effectLst>
                <a:latin typeface="America XIX" pitchFamily="50" charset="-52"/>
              </a:rPr>
              <a:t>грусти так шибко обо мне.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Однажды </a:t>
            </a:r>
            <a:r>
              <a:rPr lang="ru-RU" sz="2200" dirty="0">
                <a:effectLst>
                  <a:outerShdw blurRad="38100" dist="38100" dir="2700000" algn="tl">
                    <a:srgbClr val="000000">
                      <a:alpha val="43137"/>
                    </a:srgbClr>
                  </a:outerShdw>
                </a:effectLst>
                <a:latin typeface="America XIX" pitchFamily="50" charset="-52"/>
              </a:rPr>
              <a:t>в студеную зимнюю пору,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Сижу </a:t>
            </a:r>
            <a:r>
              <a:rPr lang="ru-RU" sz="2200" dirty="0">
                <a:effectLst>
                  <a:outerShdw blurRad="38100" dist="38100" dir="2700000" algn="tl">
                    <a:srgbClr val="000000">
                      <a:alpha val="43137"/>
                    </a:srgbClr>
                  </a:outerShdw>
                </a:effectLst>
                <a:latin typeface="America XIX" pitchFamily="50" charset="-52"/>
              </a:rPr>
              <a:t>за решеткой в темнице сырой.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Гляжу</a:t>
            </a:r>
            <a:r>
              <a:rPr lang="ru-RU" sz="2200" dirty="0">
                <a:effectLst>
                  <a:outerShdw blurRad="38100" dist="38100" dir="2700000" algn="tl">
                    <a:srgbClr val="000000">
                      <a:alpha val="43137"/>
                    </a:srgbClr>
                  </a:outerShdw>
                </a:effectLst>
                <a:latin typeface="America XIX" pitchFamily="50" charset="-52"/>
              </a:rPr>
              <a:t>, поднимается медленно в гору, Вскормленный в неволе орел молодой</a:t>
            </a:r>
            <a:r>
              <a:rPr lang="ru-RU" sz="2200" dirty="0" smtClean="0">
                <a:effectLst>
                  <a:outerShdw blurRad="38100" dist="38100" dir="2700000" algn="tl">
                    <a:srgbClr val="000000">
                      <a:alpha val="43137"/>
                    </a:srgbClr>
                  </a:outerShdw>
                </a:effectLst>
                <a:latin typeface="America XIX" pitchFamily="50" charset="-52"/>
              </a:rPr>
              <a:t>.</a:t>
            </a:r>
          </a:p>
          <a:p>
            <a:pPr algn="ctr"/>
            <a:r>
              <a:rPr lang="ru-RU" sz="2200" dirty="0" smtClean="0">
                <a:effectLst>
                  <a:outerShdw blurRad="38100" dist="38100" dir="2700000" algn="tl">
                    <a:srgbClr val="000000">
                      <a:alpha val="43137"/>
                    </a:srgbClr>
                  </a:outerShdw>
                </a:effectLst>
                <a:latin typeface="America XIX" pitchFamily="50" charset="-52"/>
              </a:rPr>
              <a:t> </a:t>
            </a:r>
            <a:r>
              <a:rPr lang="ru-RU" sz="2200" dirty="0">
                <a:effectLst>
                  <a:outerShdw blurRad="38100" dist="38100" dir="2700000" algn="tl">
                    <a:srgbClr val="000000">
                      <a:alpha val="43137"/>
                    </a:srgbClr>
                  </a:outerShdw>
                </a:effectLst>
                <a:latin typeface="America XIX" pitchFamily="50" charset="-52"/>
              </a:rPr>
              <a:t>И шествуя важно</a:t>
            </a:r>
            <a:r>
              <a:rPr lang="ru-RU" sz="2200" dirty="0" smtClean="0">
                <a:effectLst>
                  <a:outerShdw blurRad="38100" dist="38100" dir="2700000" algn="tl">
                    <a:srgbClr val="000000">
                      <a:alpha val="43137"/>
                    </a:srgbClr>
                  </a:outerShdw>
                </a:effectLst>
                <a:latin typeface="America XIX" pitchFamily="50" charset="-52"/>
              </a:rPr>
              <a:t>.</a:t>
            </a:r>
          </a:p>
          <a:p>
            <a:pPr algn="ctr"/>
            <a:r>
              <a:rPr lang="ru-RU" sz="2200" dirty="0" smtClean="0">
                <a:effectLst>
                  <a:outerShdw blurRad="38100" dist="38100" dir="2700000" algn="tl">
                    <a:srgbClr val="000000">
                      <a:alpha val="43137"/>
                    </a:srgbClr>
                  </a:outerShdw>
                </a:effectLst>
                <a:latin typeface="America XIX" pitchFamily="50" charset="-52"/>
              </a:rPr>
              <a:t> </a:t>
            </a:r>
            <a:r>
              <a:rPr lang="ru-RU" sz="2200" dirty="0">
                <a:effectLst>
                  <a:outerShdw blurRad="38100" dist="38100" dir="2700000" algn="tl">
                    <a:srgbClr val="000000">
                      <a:alpha val="43137"/>
                    </a:srgbClr>
                  </a:outerShdw>
                </a:effectLst>
                <a:latin typeface="America XIX" pitchFamily="50" charset="-52"/>
              </a:rPr>
              <a:t>В спокойствии чинном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Мой </a:t>
            </a:r>
            <a:r>
              <a:rPr lang="ru-RU" sz="2200" dirty="0">
                <a:effectLst>
                  <a:outerShdw blurRad="38100" dist="38100" dir="2700000" algn="tl">
                    <a:srgbClr val="000000">
                      <a:alpha val="43137"/>
                    </a:srgbClr>
                  </a:outerShdw>
                </a:effectLst>
                <a:latin typeface="America XIX" pitchFamily="50" charset="-52"/>
              </a:rPr>
              <a:t>верный товарищ, махая крылом </a:t>
            </a:r>
            <a:endParaRPr lang="ru-RU" sz="2200" dirty="0" smtClean="0">
              <a:effectLst>
                <a:outerShdw blurRad="38100" dist="38100" dir="2700000" algn="tl">
                  <a:srgbClr val="000000">
                    <a:alpha val="43137"/>
                  </a:srgbClr>
                </a:outerShdw>
              </a:effectLst>
              <a:latin typeface="America XIX" pitchFamily="50" charset="-52"/>
            </a:endParaRPr>
          </a:p>
          <a:p>
            <a:pPr algn="ctr"/>
            <a:r>
              <a:rPr lang="ru-RU" sz="2200" dirty="0" smtClean="0">
                <a:effectLst>
                  <a:outerShdw blurRad="38100" dist="38100" dir="2700000" algn="tl">
                    <a:srgbClr val="000000">
                      <a:alpha val="43137"/>
                    </a:srgbClr>
                  </a:outerShdw>
                </a:effectLst>
                <a:latin typeface="America XIX" pitchFamily="50" charset="-52"/>
              </a:rPr>
              <a:t>В </a:t>
            </a:r>
            <a:r>
              <a:rPr lang="ru-RU" sz="2200" dirty="0">
                <a:effectLst>
                  <a:outerShdw blurRad="38100" dist="38100" dir="2700000" algn="tl">
                    <a:srgbClr val="000000">
                      <a:alpha val="43137"/>
                    </a:srgbClr>
                  </a:outerShdw>
                </a:effectLst>
                <a:latin typeface="America XIX" pitchFamily="50" charset="-52"/>
              </a:rPr>
              <a:t>больших сапогах, в полушубке овчинном Кровавую пищу клюёт за окном…</a:t>
            </a:r>
          </a:p>
        </p:txBody>
      </p:sp>
      <p:sp>
        <p:nvSpPr>
          <p:cNvPr id="4" name="Прямоугольник 3"/>
          <p:cNvSpPr/>
          <p:nvPr/>
        </p:nvSpPr>
        <p:spPr>
          <a:xfrm>
            <a:off x="1907704" y="332656"/>
            <a:ext cx="5775940" cy="954107"/>
          </a:xfrm>
          <a:prstGeom prst="rect">
            <a:avLst/>
          </a:prstGeom>
          <a:effectLst>
            <a:glow rad="139700">
              <a:schemeClr val="accent6">
                <a:satMod val="175000"/>
                <a:alpha val="40000"/>
              </a:schemeClr>
            </a:glow>
          </a:effectLst>
        </p:spPr>
        <p:txBody>
          <a:bodyPr wrap="none">
            <a:spAutoFit/>
          </a:bodyPr>
          <a:lstStyle/>
          <a:p>
            <a:pPr algn="ctr"/>
            <a:r>
              <a:rPr lang="ru-RU" sz="2800" u="sng" dirty="0" smtClean="0">
                <a:solidFill>
                  <a:schemeClr val="bg1"/>
                </a:solidFill>
                <a:effectLst>
                  <a:outerShdw blurRad="38100" dist="38100" dir="2700000" algn="tl">
                    <a:srgbClr val="000000">
                      <a:alpha val="43137"/>
                    </a:srgbClr>
                  </a:outerShdw>
                </a:effectLst>
                <a:latin typeface="America XIX" pitchFamily="50" charset="-52"/>
              </a:rPr>
              <a:t>«</a:t>
            </a:r>
            <a:r>
              <a:rPr lang="ru-RU" sz="2800" u="sng" dirty="0" err="1" smtClean="0">
                <a:solidFill>
                  <a:schemeClr val="bg1"/>
                </a:solidFill>
                <a:effectLst>
                  <a:outerShdw blurRad="38100" dist="38100" dir="2700000" algn="tl">
                    <a:srgbClr val="000000">
                      <a:alpha val="43137"/>
                    </a:srgbClr>
                  </a:outerShdw>
                </a:effectLst>
                <a:latin typeface="America XIX" pitchFamily="50" charset="-52"/>
              </a:rPr>
              <a:t>Центоны</a:t>
            </a:r>
            <a:r>
              <a:rPr lang="ru-RU" sz="2800" u="sng" dirty="0" smtClean="0">
                <a:solidFill>
                  <a:schemeClr val="bg1"/>
                </a:solidFill>
                <a:effectLst>
                  <a:outerShdw blurRad="38100" dist="38100" dir="2700000" algn="tl">
                    <a:srgbClr val="000000">
                      <a:alpha val="43137"/>
                    </a:srgbClr>
                  </a:outerShdw>
                </a:effectLst>
                <a:latin typeface="America XIX" pitchFamily="50" charset="-52"/>
              </a:rPr>
              <a:t>»</a:t>
            </a:r>
            <a:r>
              <a:rPr lang="ru-RU" sz="2800" dirty="0" smtClean="0">
                <a:solidFill>
                  <a:schemeClr val="bg1"/>
                </a:solidFill>
                <a:effectLst>
                  <a:outerShdw blurRad="38100" dist="38100" dir="2700000" algn="tl">
                    <a:srgbClr val="000000">
                      <a:alpha val="43137"/>
                    </a:srgbClr>
                  </a:outerShdw>
                </a:effectLst>
                <a:latin typeface="America XIX" pitchFamily="50" charset="-52"/>
              </a:rPr>
              <a:t> </a:t>
            </a:r>
          </a:p>
          <a:p>
            <a:pPr algn="ctr"/>
            <a:r>
              <a:rPr lang="ru-RU" sz="2800" dirty="0" smtClean="0">
                <a:solidFill>
                  <a:schemeClr val="bg1"/>
                </a:solidFill>
                <a:effectLst>
                  <a:outerShdw blurRad="38100" dist="38100" dir="2700000" algn="tl">
                    <a:srgbClr val="000000">
                      <a:alpha val="43137"/>
                    </a:srgbClr>
                  </a:outerShdw>
                </a:effectLst>
                <a:latin typeface="America XIX" pitchFamily="50" charset="-52"/>
              </a:rPr>
              <a:t>для </a:t>
            </a:r>
            <a:r>
              <a:rPr lang="ru-RU" sz="2800" dirty="0">
                <a:solidFill>
                  <a:schemeClr val="bg1"/>
                </a:solidFill>
                <a:effectLst>
                  <a:outerShdw blurRad="38100" dist="38100" dir="2700000" algn="tl">
                    <a:srgbClr val="000000">
                      <a:alpha val="43137"/>
                    </a:srgbClr>
                  </a:outerShdw>
                </a:effectLst>
                <a:latin typeface="America XIX" pitchFamily="50" charset="-52"/>
              </a:rPr>
              <a:t>взрослых и подростков </a:t>
            </a:r>
          </a:p>
        </p:txBody>
      </p:sp>
      <p:pic>
        <p:nvPicPr>
          <p:cNvPr id="1026" name="Picture 2" descr="C:\Users\KDZ3\Desktop\Игры пушкин\пушкин свежак\92834-sized-medium-wallpaper-munchkin-desktop-snout-t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890970"/>
            <a:ext cx="2088232" cy="1174631"/>
          </a:xfrm>
          <a:prstGeom prst="rect">
            <a:avLst/>
          </a:prstGeom>
          <a:noFill/>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030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Прямоугольник 2"/>
          <p:cNvSpPr/>
          <p:nvPr/>
        </p:nvSpPr>
        <p:spPr>
          <a:xfrm>
            <a:off x="2843808" y="260648"/>
            <a:ext cx="4105611" cy="523220"/>
          </a:xfrm>
          <a:prstGeom prst="rect">
            <a:avLst/>
          </a:prstGeom>
          <a:effectLst>
            <a:glow rad="228600">
              <a:schemeClr val="accent6">
                <a:satMod val="175000"/>
                <a:alpha val="40000"/>
              </a:schemeClr>
            </a:glow>
          </a:effectLst>
        </p:spPr>
        <p:txBody>
          <a:bodyPr wrap="none">
            <a:spAutoFit/>
          </a:bodyPr>
          <a:lstStyle/>
          <a:p>
            <a:r>
              <a:rPr lang="ru-RU" sz="2800" u="sng" dirty="0" smtClean="0">
                <a:solidFill>
                  <a:schemeClr val="bg1"/>
                </a:solidFill>
                <a:effectLst>
                  <a:outerShdw blurRad="38100" dist="38100" dir="2700000" algn="tl">
                    <a:srgbClr val="000000">
                      <a:alpha val="43137"/>
                    </a:srgbClr>
                  </a:outerShdw>
                </a:effectLst>
                <a:latin typeface="America XIX" pitchFamily="50" charset="-52"/>
              </a:rPr>
              <a:t>«</a:t>
            </a:r>
            <a:r>
              <a:rPr lang="ru-RU" sz="2800" u="sng" dirty="0" err="1" smtClean="0">
                <a:solidFill>
                  <a:schemeClr val="bg1"/>
                </a:solidFill>
                <a:effectLst>
                  <a:outerShdw blurRad="38100" dist="38100" dir="2700000" algn="tl">
                    <a:srgbClr val="000000">
                      <a:alpha val="43137"/>
                    </a:srgbClr>
                  </a:outerShdw>
                </a:effectLst>
                <a:latin typeface="America XIX" pitchFamily="50" charset="-52"/>
              </a:rPr>
              <a:t>Центон</a:t>
            </a:r>
            <a:r>
              <a:rPr lang="ru-RU" sz="2800" u="sng" dirty="0" smtClean="0">
                <a:solidFill>
                  <a:schemeClr val="bg1"/>
                </a:solidFill>
                <a:effectLst>
                  <a:outerShdw blurRad="38100" dist="38100" dir="2700000" algn="tl">
                    <a:srgbClr val="000000">
                      <a:alpha val="43137"/>
                    </a:srgbClr>
                  </a:outerShdw>
                </a:effectLst>
                <a:latin typeface="America XIX" pitchFamily="50" charset="-52"/>
              </a:rPr>
              <a:t>»</a:t>
            </a:r>
            <a:r>
              <a:rPr lang="ru-RU" sz="2800" dirty="0" smtClean="0">
                <a:solidFill>
                  <a:schemeClr val="bg1"/>
                </a:solidFill>
                <a:effectLst>
                  <a:outerShdw blurRad="38100" dist="38100" dir="2700000" algn="tl">
                    <a:srgbClr val="000000">
                      <a:alpha val="43137"/>
                    </a:srgbClr>
                  </a:outerShdw>
                </a:effectLst>
                <a:latin typeface="America XIX" pitchFamily="50" charset="-52"/>
              </a:rPr>
              <a:t> </a:t>
            </a:r>
            <a:r>
              <a:rPr lang="ru-RU" sz="2800" dirty="0">
                <a:solidFill>
                  <a:schemeClr val="bg1"/>
                </a:solidFill>
                <a:effectLst>
                  <a:outerShdw blurRad="38100" dist="38100" dir="2700000" algn="tl">
                    <a:srgbClr val="000000">
                      <a:alpha val="43137"/>
                    </a:srgbClr>
                  </a:outerShdw>
                </a:effectLst>
                <a:latin typeface="America XIX" pitchFamily="50" charset="-52"/>
              </a:rPr>
              <a:t>для детей</a:t>
            </a:r>
          </a:p>
        </p:txBody>
      </p:sp>
      <p:sp>
        <p:nvSpPr>
          <p:cNvPr id="4" name="Прямоугольник 3"/>
          <p:cNvSpPr/>
          <p:nvPr/>
        </p:nvSpPr>
        <p:spPr>
          <a:xfrm>
            <a:off x="2339752" y="1124744"/>
            <a:ext cx="5112568" cy="4708981"/>
          </a:xfrm>
          <a:prstGeom prst="rect">
            <a:avLst/>
          </a:prstGeom>
          <a:gradFill flip="none" rotWithShape="1">
            <a:gsLst>
              <a:gs pos="0">
                <a:schemeClr val="accent1">
                  <a:tint val="66000"/>
                  <a:satMod val="160000"/>
                  <a:alpha val="27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pPr algn="ct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В синем небе звезды блещут,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В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синем море волны хлещут;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Туча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по небу идет,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Бочка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по морю плывет.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Вот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из моря вышел старый Бес: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Зачем ты, </a:t>
            </a:r>
            <a:r>
              <a:rPr lang="ru-RU" sz="2000" dirty="0" err="1">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Балда</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 к нам залез</a:t>
            </a: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 «Да вот, хочу веревкой море морщить</a:t>
            </a: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да вас, проклятое племя корчить».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Вдруг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раздался легкий звон</a:t>
            </a: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a:t>
            </a: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И в глазах у всей столицы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Петушок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вспорхнул со </a:t>
            </a: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спицы</a:t>
            </a: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К колеснице подлетел </a:t>
            </a:r>
            <a:endPar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endParaRPr>
          </a:p>
          <a:p>
            <a:pPr algn="ctr"/>
            <a:r>
              <a:rPr lang="ru-RU" sz="2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и </a:t>
            </a:r>
            <a:r>
              <a:rPr lang="ru-RU" sz="2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America XIX" pitchFamily="50" charset="-52"/>
              </a:rPr>
              <a:t>царю на темя сел</a:t>
            </a:r>
            <a:r>
              <a:rPr lang="ru-RU" sz="2000" dirty="0">
                <a:solidFill>
                  <a:schemeClr val="bg1"/>
                </a:solidFill>
                <a:effectLst>
                  <a:outerShdw blurRad="38100" dist="38100" dir="2700000" algn="tl">
                    <a:srgbClr val="000000">
                      <a:alpha val="43137"/>
                    </a:srgbClr>
                  </a:outerShdw>
                </a:effectLst>
                <a:latin typeface="America XIX" pitchFamily="50" charset="-52"/>
              </a:rPr>
              <a:t>.</a:t>
            </a: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1600" y="270596"/>
            <a:ext cx="1656184" cy="1397772"/>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9252" y="3861048"/>
            <a:ext cx="2481064" cy="248106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1006309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Прямоугольник 2"/>
          <p:cNvSpPr/>
          <p:nvPr/>
        </p:nvSpPr>
        <p:spPr>
          <a:xfrm>
            <a:off x="1691680" y="343340"/>
            <a:ext cx="6325771" cy="523220"/>
          </a:xfrm>
          <a:prstGeom prst="rect">
            <a:avLst/>
          </a:prstGeom>
        </p:spPr>
        <p:txBody>
          <a:bodyPr wrap="none">
            <a:spAutoFit/>
          </a:bodyPr>
          <a:lstStyle/>
          <a:p>
            <a:r>
              <a:rPr lang="ru-RU" sz="2800" dirty="0" smtClean="0">
                <a:solidFill>
                  <a:schemeClr val="bg1"/>
                </a:solidFill>
                <a:effectLst>
                  <a:outerShdw blurRad="38100" dist="38100" dir="2700000" algn="tl">
                    <a:srgbClr val="000000">
                      <a:alpha val="43137"/>
                    </a:srgbClr>
                  </a:outerShdw>
                </a:effectLst>
                <a:latin typeface="America XIX" pitchFamily="50" charset="-52"/>
              </a:rPr>
              <a:t>«Бирюльки» </a:t>
            </a:r>
            <a:r>
              <a:rPr lang="ru-RU" sz="2800" dirty="0">
                <a:solidFill>
                  <a:schemeClr val="bg1"/>
                </a:solidFill>
                <a:effectLst>
                  <a:outerShdw blurRad="38100" dist="38100" dir="2700000" algn="tl">
                    <a:srgbClr val="000000">
                      <a:alpha val="43137"/>
                    </a:srgbClr>
                  </a:outerShdw>
                </a:effectLst>
                <a:latin typeface="America XIX" pitchFamily="50" charset="-52"/>
              </a:rPr>
              <a:t>(настольная игра</a:t>
            </a:r>
            <a:r>
              <a:rPr lang="ru-RU" sz="2800" dirty="0">
                <a:solidFill>
                  <a:schemeClr val="bg1"/>
                </a:solidFill>
                <a:effectLst>
                  <a:outerShdw blurRad="38100" dist="38100" dir="2700000" algn="tl">
                    <a:srgbClr val="000000">
                      <a:alpha val="43137"/>
                    </a:srgbClr>
                  </a:outerShdw>
                </a:effectLst>
              </a:rPr>
              <a:t>)</a:t>
            </a:r>
          </a:p>
        </p:txBody>
      </p:sp>
      <p:sp>
        <p:nvSpPr>
          <p:cNvPr id="4" name="Прямоугольник 3"/>
          <p:cNvSpPr/>
          <p:nvPr/>
        </p:nvSpPr>
        <p:spPr>
          <a:xfrm>
            <a:off x="899592" y="1002601"/>
            <a:ext cx="4572000" cy="5078313"/>
          </a:xfrm>
          <a:prstGeom prst="rect">
            <a:avLst/>
          </a:prstGeom>
          <a:gradFill flip="none" rotWithShape="1">
            <a:gsLst>
              <a:gs pos="0">
                <a:schemeClr val="accent1">
                  <a:tint val="66000"/>
                  <a:satMod val="160000"/>
                  <a:alpha val="32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spAutoFit/>
          </a:bodyPr>
          <a:lstStyle/>
          <a:p>
            <a:r>
              <a:rPr lang="ru-RU" dirty="0" smtClean="0">
                <a:solidFill>
                  <a:schemeClr val="accent2">
                    <a:lumMod val="75000"/>
                  </a:schemeClr>
                </a:solidFill>
                <a:effectLst>
                  <a:outerShdw blurRad="38100" dist="38100" dir="2700000" algn="tl">
                    <a:srgbClr val="000000">
                      <a:alpha val="43137"/>
                    </a:srgbClr>
                  </a:outerShdw>
                </a:effectLst>
                <a:latin typeface="America XIX" pitchFamily="50" charset="-52"/>
              </a:rPr>
              <a:t>Правила этой старинной игры чрезвычайно просты: бирюльки высыпают на стол так, чтобы они легли кучкой. Играющие поочередно вынимают их при помощи проволочного крючка, насаженного на палочку. </a:t>
            </a:r>
          </a:p>
          <a:p>
            <a:r>
              <a:rPr lang="ru-RU" u="sng" dirty="0" smtClean="0">
                <a:solidFill>
                  <a:schemeClr val="accent2">
                    <a:lumMod val="75000"/>
                  </a:schemeClr>
                </a:solidFill>
                <a:effectLst>
                  <a:outerShdw blurRad="38100" dist="38100" dir="2700000" algn="tl">
                    <a:srgbClr val="000000">
                      <a:alpha val="43137"/>
                    </a:srgbClr>
                  </a:outerShdw>
                </a:effectLst>
                <a:latin typeface="America XIX" pitchFamily="50" charset="-52"/>
              </a:rPr>
              <a:t>Главное условие</a:t>
            </a:r>
            <a:r>
              <a:rPr lang="ru-RU" dirty="0" smtClean="0">
                <a:solidFill>
                  <a:schemeClr val="accent2">
                    <a:lumMod val="75000"/>
                  </a:schemeClr>
                </a:solidFill>
                <a:effectLst>
                  <a:outerShdw blurRad="38100" dist="38100" dir="2700000" algn="tl">
                    <a:srgbClr val="000000">
                      <a:alpha val="43137"/>
                    </a:srgbClr>
                  </a:outerShdw>
                </a:effectLst>
                <a:latin typeface="America XIX" pitchFamily="50" charset="-52"/>
              </a:rPr>
              <a:t>: не шевелить соседние бирюльки. Пошевелив их, игрок передает крючок следующему игроку. Игра продолжается до тех пор, пока не разберут всю кучку. Выигрывает тот, у кого набралось больше бирюлек. Или играют до тех пор, пока у одного из игроков не наберется условленное число бирюлек</a:t>
            </a:r>
            <a:endParaRPr lang="ru-RU" dirty="0">
              <a:solidFill>
                <a:schemeClr val="accent2">
                  <a:lumMod val="75000"/>
                </a:schemeClr>
              </a:solidFill>
              <a:effectLst>
                <a:outerShdw blurRad="38100" dist="38100" dir="2700000" algn="tl">
                  <a:srgbClr val="000000">
                    <a:alpha val="43137"/>
                  </a:srgbClr>
                </a:outerShdw>
              </a:effectLst>
              <a:latin typeface="America XIX" pitchFamily="50" charset="-52"/>
            </a:endParaRPr>
          </a:p>
        </p:txBody>
      </p:sp>
      <p:pic>
        <p:nvPicPr>
          <p:cNvPr id="1026" name="Picture 2" descr="C:\Users\KDZ3\Desktop\Игры пушкин\1676705036_gas-kvas-com-p-biryulki-risunok-detskii-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7508" y="1401015"/>
            <a:ext cx="1547664" cy="1547664"/>
          </a:xfrm>
          <a:prstGeom prst="rect">
            <a:avLst/>
          </a:prstGeom>
          <a:ln>
            <a:noFill/>
          </a:ln>
          <a:effectLst>
            <a:glow rad="228600">
              <a:schemeClr val="accent6">
                <a:satMod val="175000"/>
                <a:alpha val="40000"/>
              </a:schemeClr>
            </a:glow>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KDZ3\Desktop\Игры пушкин\scale_12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292080" y="3403258"/>
            <a:ext cx="2937480" cy="2161882"/>
          </a:xfrm>
          <a:prstGeom prst="rect">
            <a:avLst/>
          </a:prstGeom>
          <a:ln>
            <a:noFill/>
          </a:ln>
          <a:effectLst>
            <a:glow rad="228600">
              <a:schemeClr val="accent6">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309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a:gradFill>
            <a:gsLst>
              <a:gs pos="0">
                <a:schemeClr val="accent1">
                  <a:tint val="66000"/>
                  <a:satMod val="160000"/>
                  <a:alpha val="13000"/>
                </a:schemeClr>
              </a:gs>
              <a:gs pos="50000">
                <a:schemeClr val="accent1">
                  <a:tint val="44500"/>
                  <a:satMod val="160000"/>
                </a:schemeClr>
              </a:gs>
              <a:gs pos="100000">
                <a:schemeClr val="accent1">
                  <a:tint val="23500"/>
                  <a:satMod val="160000"/>
                </a:schemeClr>
              </a:gs>
            </a:gsLst>
            <a:path path="circle">
              <a:fillToRect l="50000" t="50000" r="50000" b="50000"/>
            </a:path>
          </a:gradFill>
          <a:effectLst>
            <a:glow rad="228600">
              <a:schemeClr val="accent6">
                <a:satMod val="175000"/>
                <a:alpha val="40000"/>
              </a:schemeClr>
            </a:glow>
          </a:effectLst>
        </p:spPr>
      </p:pic>
      <p:sp>
        <p:nvSpPr>
          <p:cNvPr id="3" name="Прямоугольник 2"/>
          <p:cNvSpPr/>
          <p:nvPr/>
        </p:nvSpPr>
        <p:spPr>
          <a:xfrm>
            <a:off x="1259632" y="317582"/>
            <a:ext cx="6865982" cy="523220"/>
          </a:xfrm>
          <a:prstGeom prst="rect">
            <a:avLst/>
          </a:prstGeom>
        </p:spPr>
        <p:txBody>
          <a:bodyPr wrap="none">
            <a:spAutoFit/>
          </a:bodyPr>
          <a:lstStyle/>
          <a:p>
            <a:r>
              <a:rPr lang="ru-RU" sz="2800" dirty="0">
                <a:solidFill>
                  <a:schemeClr val="bg1"/>
                </a:solidFill>
                <a:effectLst>
                  <a:outerShdw blurRad="38100" dist="38100" dir="2700000" algn="tl">
                    <a:srgbClr val="000000">
                      <a:alpha val="43137"/>
                    </a:srgbClr>
                  </a:outerShdw>
                </a:effectLst>
                <a:latin typeface="America XIX" pitchFamily="50" charset="-52"/>
              </a:rPr>
              <a:t>Игра в «Гусек» (настольная игра)</a:t>
            </a:r>
          </a:p>
        </p:txBody>
      </p:sp>
      <p:pic>
        <p:nvPicPr>
          <p:cNvPr id="7" name="Рисунок 6"/>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864976" y="908720"/>
            <a:ext cx="2969440" cy="2180682"/>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3834416" y="1562195"/>
            <a:ext cx="4572000"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a:spAutoFit/>
          </a:bodyPr>
          <a:lstStyle/>
          <a:p>
            <a:r>
              <a:rPr lang="ru-RU" sz="2400" dirty="0">
                <a:solidFill>
                  <a:schemeClr val="accent6">
                    <a:lumMod val="75000"/>
                  </a:schemeClr>
                </a:solidFill>
                <a:effectLst>
                  <a:outerShdw blurRad="38100" dist="38100" dir="2700000" algn="tl">
                    <a:srgbClr val="000000">
                      <a:alpha val="43137"/>
                    </a:srgbClr>
                  </a:outerShdw>
                </a:effectLst>
                <a:latin typeface="America XIX" pitchFamily="50" charset="-52"/>
              </a:rPr>
              <a:t>В «Гуся» играли на доске, на которой был нарисован фантастический свиток, называемый </a:t>
            </a:r>
            <a:endParaRPr lang="ru-RU" sz="2400" dirty="0" smtClean="0">
              <a:solidFill>
                <a:schemeClr val="accent6">
                  <a:lumMod val="75000"/>
                </a:schemeClr>
              </a:solidFill>
              <a:effectLst>
                <a:outerShdw blurRad="38100" dist="38100" dir="2700000" algn="tl">
                  <a:srgbClr val="000000">
                    <a:alpha val="43137"/>
                  </a:srgbClr>
                </a:outerShdw>
              </a:effectLst>
              <a:latin typeface="America XIX" pitchFamily="50" charset="-52"/>
            </a:endParaRPr>
          </a:p>
          <a:p>
            <a:r>
              <a:rPr lang="ru-RU" sz="2400" dirty="0" smtClean="0">
                <a:solidFill>
                  <a:schemeClr val="accent6">
                    <a:lumMod val="75000"/>
                  </a:schemeClr>
                </a:solidFill>
                <a:effectLst>
                  <a:outerShdw blurRad="38100" dist="38100" dir="2700000" algn="tl">
                    <a:srgbClr val="000000">
                      <a:alpha val="43137"/>
                    </a:srgbClr>
                  </a:outerShdw>
                </a:effectLst>
                <a:latin typeface="America XIX" pitchFamily="50" charset="-52"/>
              </a:rPr>
              <a:t>«</a:t>
            </a:r>
            <a:r>
              <a:rPr lang="ru-RU" sz="2400" dirty="0" err="1">
                <a:solidFill>
                  <a:schemeClr val="accent6">
                    <a:lumMod val="75000"/>
                  </a:schemeClr>
                </a:solidFill>
                <a:effectLst>
                  <a:outerShdw blurRad="38100" dist="38100" dir="2700000" algn="tl">
                    <a:srgbClr val="000000">
                      <a:alpha val="43137"/>
                    </a:srgbClr>
                  </a:outerShdw>
                </a:effectLst>
                <a:latin typeface="America XIX" pitchFamily="50" charset="-52"/>
              </a:rPr>
              <a:t>жардин</a:t>
            </a:r>
            <a:r>
              <a:rPr lang="ru-RU" sz="2400" dirty="0">
                <a:solidFill>
                  <a:schemeClr val="accent6">
                    <a:lumMod val="75000"/>
                  </a:schemeClr>
                </a:solidFill>
                <a:effectLst>
                  <a:outerShdw blurRad="38100" dist="38100" dir="2700000" algn="tl">
                    <a:srgbClr val="000000">
                      <a:alpha val="43137"/>
                    </a:srgbClr>
                  </a:outerShdw>
                </a:effectLst>
                <a:latin typeface="America XIX" pitchFamily="50" charset="-52"/>
              </a:rPr>
              <a:t> де </a:t>
            </a:r>
            <a:r>
              <a:rPr lang="ru-RU" sz="2400" dirty="0" err="1">
                <a:solidFill>
                  <a:schemeClr val="accent6">
                    <a:lumMod val="75000"/>
                  </a:schemeClr>
                </a:solidFill>
                <a:effectLst>
                  <a:outerShdw blurRad="38100" dist="38100" dir="2700000" algn="tl">
                    <a:srgbClr val="000000">
                      <a:alpha val="43137"/>
                    </a:srgbClr>
                  </a:outerShdw>
                </a:effectLst>
                <a:latin typeface="America XIX" pitchFamily="50" charset="-52"/>
              </a:rPr>
              <a:t>л`уи</a:t>
            </a:r>
            <a:r>
              <a:rPr lang="ru-RU" sz="2400" dirty="0">
                <a:solidFill>
                  <a:schemeClr val="accent6">
                    <a:lumMod val="75000"/>
                  </a:schemeClr>
                </a:solidFill>
                <a:effectLst>
                  <a:outerShdw blurRad="38100" dist="38100" dir="2700000" algn="tl">
                    <a:srgbClr val="000000">
                      <a:alpha val="43137"/>
                    </a:srgbClr>
                  </a:outerShdw>
                </a:effectLst>
                <a:latin typeface="America XIX" pitchFamily="50" charset="-52"/>
              </a:rPr>
              <a:t>» / «гусиные гардины», разбитый на 63 области, помеченных разными эмблемами, такими как: гостиница, череп, мост и лабиринт.</a:t>
            </a:r>
          </a:p>
        </p:txBody>
      </p:sp>
      <p:pic>
        <p:nvPicPr>
          <p:cNvPr id="8" name="Рисунок 7"/>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tretch>
            <a:fillRect/>
          </a:stretch>
        </p:blipFill>
        <p:spPr>
          <a:xfrm flipH="1">
            <a:off x="982196" y="3432674"/>
            <a:ext cx="2735000" cy="2513494"/>
          </a:xfrm>
          <a:prstGeom prst="rect">
            <a:avLst/>
          </a:prstGeom>
          <a:ln>
            <a:noFill/>
          </a:ln>
          <a:effectLst>
            <a:softEdge rad="112500"/>
          </a:effectLst>
        </p:spPr>
      </p:pic>
    </p:spTree>
    <p:extLst>
      <p:ext uri="{BB962C8B-B14F-4D97-AF65-F5344CB8AC3E}">
        <p14:creationId xmlns:p14="http://schemas.microsoft.com/office/powerpoint/2010/main" val="11006309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0" y="1"/>
            <a:ext cx="9252520" cy="6857999"/>
          </a:xfrm>
          <a:prstGeom prst="rect">
            <a:avLst/>
          </a:prstGeom>
        </p:spPr>
      </p:pic>
      <p:sp>
        <p:nvSpPr>
          <p:cNvPr id="3" name="Прямоугольник 2"/>
          <p:cNvSpPr/>
          <p:nvPr/>
        </p:nvSpPr>
        <p:spPr>
          <a:xfrm>
            <a:off x="3059832" y="260648"/>
            <a:ext cx="3206327" cy="523220"/>
          </a:xfrm>
          <a:prstGeom prst="rect">
            <a:avLst/>
          </a:prstGeom>
        </p:spPr>
        <p:txBody>
          <a:bodyPr wrap="none">
            <a:spAutoFit/>
          </a:bodyPr>
          <a:lstStyle/>
          <a:p>
            <a:r>
              <a:rPr lang="ru-RU" sz="2800" dirty="0">
                <a:solidFill>
                  <a:schemeClr val="bg1"/>
                </a:solidFill>
                <a:effectLst>
                  <a:outerShdw blurRad="38100" dist="38100" dir="2700000" algn="tl">
                    <a:srgbClr val="000000">
                      <a:alpha val="43137"/>
                    </a:srgbClr>
                  </a:outerShdw>
                </a:effectLst>
                <a:latin typeface="America XIX" pitchFamily="50" charset="-52"/>
              </a:rPr>
              <a:t>Игра в «Гусек» </a:t>
            </a:r>
            <a:endParaRPr lang="ru-RU" sz="2800" dirty="0"/>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0347" y="1052735"/>
            <a:ext cx="3894118" cy="5184577"/>
          </a:xfrm>
          <a:prstGeom prst="rect">
            <a:avLst/>
          </a:prstGeom>
          <a:ln>
            <a:noFill/>
          </a:ln>
          <a:effectLst>
            <a:glow rad="228600">
              <a:schemeClr val="accent6">
                <a:satMod val="175000"/>
                <a:alpha val="40000"/>
              </a:schemeClr>
            </a:glow>
            <a:softEdge rad="112500"/>
          </a:effectLst>
        </p:spPr>
      </p:pic>
      <p:sp>
        <p:nvSpPr>
          <p:cNvPr id="4" name="Прямоугольник 3"/>
          <p:cNvSpPr/>
          <p:nvPr/>
        </p:nvSpPr>
        <p:spPr>
          <a:xfrm>
            <a:off x="771287" y="1916832"/>
            <a:ext cx="3368665" cy="3416320"/>
          </a:xfrm>
          <a:prstGeom prst="rect">
            <a:avLst/>
          </a:prstGeom>
          <a:gradFill flip="none" rotWithShape="1">
            <a:gsLst>
              <a:gs pos="0">
                <a:schemeClr val="accent1">
                  <a:tint val="66000"/>
                  <a:satMod val="160000"/>
                  <a:alpha val="23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На 5-ой,9-ой и других областях карты игры, </a:t>
            </a:r>
            <a:endPar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endParaRPr>
          </a:p>
          <a:p>
            <a:pPr algn="ctr"/>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эмблема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изображала гуся. Отсюда и ее название. </a:t>
            </a:r>
            <a:endPar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endParaRPr>
          </a:p>
          <a:p>
            <a:pPr algn="ctr"/>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Цель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игры – первым достичь конца пути. Существуют разные варианты правил, </a:t>
            </a:r>
            <a:endPar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endParaRPr>
          </a:p>
          <a:p>
            <a:pPr algn="ctr"/>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мы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приводим тот, который показался нам наиболее старинным.</a:t>
            </a: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555776" y="1103266"/>
            <a:ext cx="1480164" cy="1152128"/>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1006309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Прямоугольник 2"/>
          <p:cNvSpPr/>
          <p:nvPr/>
        </p:nvSpPr>
        <p:spPr>
          <a:xfrm>
            <a:off x="1187624" y="332656"/>
            <a:ext cx="6552728" cy="1477328"/>
          </a:xfrm>
          <a:prstGeom prst="rect">
            <a:avLst/>
          </a:prstGeom>
          <a:gradFill flip="none" rotWithShape="1">
            <a:gsLst>
              <a:gs pos="0">
                <a:schemeClr val="accent1">
                  <a:tint val="66000"/>
                  <a:satMod val="160000"/>
                  <a:alpha val="12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pPr algn="ctr"/>
            <a:r>
              <a:rPr lang="ru-RU" b="1" dirty="0">
                <a:solidFill>
                  <a:srgbClr val="7030A0"/>
                </a:solidFill>
                <a:effectLst>
                  <a:outerShdw blurRad="38100" dist="38100" dir="2700000" algn="tl">
                    <a:srgbClr val="000000">
                      <a:alpha val="43137"/>
                    </a:srgbClr>
                  </a:outerShdw>
                </a:effectLst>
                <a:latin typeface="America XIX" pitchFamily="50" charset="-52"/>
              </a:rPr>
              <a:t>От пушкинских времен до наших дней дошло множество замечательных игр: литературных, бальных, подвижных. В них с интересом и сейчас играют взрослые и дети. Предлагаем вам некоторые из них.</a:t>
            </a:r>
          </a:p>
        </p:txBody>
      </p:sp>
      <p:pic>
        <p:nvPicPr>
          <p:cNvPr id="6146" name="Picture 2" descr="C:\Users\KDZ3\Downloads\1680365876_pictures-pibig-info-p-dvoryanskii-bal-risunok-instagram-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5" y="1916832"/>
            <a:ext cx="6552728" cy="4092314"/>
          </a:xfrm>
          <a:prstGeom prst="rect">
            <a:avLst/>
          </a:prstGeom>
          <a:ln>
            <a:noFill/>
          </a:ln>
          <a:effectLst>
            <a:glow rad="139700">
              <a:schemeClr val="accent6">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3" name="Прямоугольник 2"/>
          <p:cNvSpPr/>
          <p:nvPr/>
        </p:nvSpPr>
        <p:spPr>
          <a:xfrm>
            <a:off x="2744581" y="204752"/>
            <a:ext cx="4312399" cy="461665"/>
          </a:xfrm>
          <a:prstGeom prst="rect">
            <a:avLst/>
          </a:prstGeom>
        </p:spPr>
        <p:txBody>
          <a:bodyPr wrap="none">
            <a:spAutoFit/>
          </a:bodyPr>
          <a:lstStyle/>
          <a:p>
            <a:r>
              <a:rPr lang="ru-RU" sz="2400" dirty="0">
                <a:solidFill>
                  <a:schemeClr val="bg1"/>
                </a:solidFill>
                <a:effectLst>
                  <a:outerShdw blurRad="38100" dist="38100" dir="2700000" algn="tl">
                    <a:srgbClr val="000000">
                      <a:alpha val="43137"/>
                    </a:srgbClr>
                  </a:outerShdw>
                </a:effectLst>
                <a:latin typeface="America XIX" pitchFamily="50" charset="-52"/>
              </a:rPr>
              <a:t>Правила игры в «Гусек»</a:t>
            </a:r>
          </a:p>
        </p:txBody>
      </p:sp>
      <p:sp>
        <p:nvSpPr>
          <p:cNvPr id="4" name="Прямоугольник 3"/>
          <p:cNvSpPr/>
          <p:nvPr/>
        </p:nvSpPr>
        <p:spPr>
          <a:xfrm>
            <a:off x="1259632" y="1412776"/>
            <a:ext cx="6984776" cy="4524315"/>
          </a:xfrm>
          <a:prstGeom prst="rect">
            <a:avLst/>
          </a:prstGeom>
          <a:gradFill flip="none" rotWithShape="1">
            <a:gsLst>
              <a:gs pos="0">
                <a:schemeClr val="accent1">
                  <a:tint val="66000"/>
                  <a:satMod val="160000"/>
                  <a:alpha val="33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Вам понадобятся фишки разного цвета для каждого игрока, кости(кубик) и карта – игровое поле. Игроки по очереди бросают кости, и ходят по клеткам, согласно количества выпавших на кубике точек. Клетки с изображением гуся (5, 9, 14, 18, 23, 27, 32, 36, 41, 45, 50, 54, 59) позволяют продвинуться вперед (иногда сначала перейдя на следующую «гусиную» клетку), если гусь смотрит вперед, снова бросив кости, или вынуждают вернуться, если гусь смотрит назад, на количество клеток определяемое новым броском. Клетки с изображением костей (26 и 53) символизируют удачу: на них можно попасть, выбросив на первом же ходе 6 и 3 или 4 и 5, соответственно. Попав на клетку 26 в ходе игры, игрок перескакивает на 53, и наоборот, попав на 53, должен вернуться на 26.</a:t>
            </a: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71600" y="260648"/>
            <a:ext cx="1757998" cy="1031359"/>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11006309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8" name="Прямоугольник 7"/>
          <p:cNvSpPr/>
          <p:nvPr/>
        </p:nvSpPr>
        <p:spPr>
          <a:xfrm>
            <a:off x="1088208" y="688817"/>
            <a:ext cx="6967583" cy="2585323"/>
          </a:xfrm>
          <a:prstGeom prst="rect">
            <a:avLst/>
          </a:prstGeom>
          <a:gradFill flip="none" rotWithShape="1">
            <a:gsLst>
              <a:gs pos="0">
                <a:schemeClr val="accent1">
                  <a:tint val="66000"/>
                  <a:satMod val="160000"/>
                  <a:alpha val="15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Ко второму типу принадлежали игры с образовательной направленностью. Благодаря им дети приобретали знания и полезные навыки. Так, принцип лото удачно подходил для изучения истории, географии и астрономии, иностранных языков и русской азбуки. Дети могли заняться также вырезанием из бумаги. Девочки меняли наряды на плоской кукле - модной даме, мальчики одевали солдата в мундиры разных полков</a:t>
            </a:r>
          </a:p>
        </p:txBody>
      </p:sp>
      <p:sp>
        <p:nvSpPr>
          <p:cNvPr id="10" name="Прямоугольник 9"/>
          <p:cNvSpPr/>
          <p:nvPr/>
        </p:nvSpPr>
        <p:spPr>
          <a:xfrm>
            <a:off x="2183394" y="213378"/>
            <a:ext cx="4976042" cy="369332"/>
          </a:xfrm>
          <a:prstGeom prst="rect">
            <a:avLst/>
          </a:prstGeom>
        </p:spPr>
        <p:txBody>
          <a:bodyPr wrap="none">
            <a:spAutoFit/>
          </a:bodyPr>
          <a:lstStyle/>
          <a:p>
            <a:r>
              <a:rPr lang="ru-RU" b="1" dirty="0">
                <a:solidFill>
                  <a:schemeClr val="bg1"/>
                </a:solidFill>
                <a:effectLst>
                  <a:outerShdw blurRad="38100" dist="38100" dir="2700000" algn="tl">
                    <a:srgbClr val="000000">
                      <a:alpha val="43137"/>
                    </a:srgbClr>
                  </a:outerShdw>
                </a:effectLst>
                <a:latin typeface="America XIX" pitchFamily="50" charset="-52"/>
              </a:rPr>
              <a:t>Русские настольные игры ХIХ века</a:t>
            </a:r>
          </a:p>
        </p:txBody>
      </p:sp>
      <p:sp>
        <p:nvSpPr>
          <p:cNvPr id="12" name="Прямоугольник 11"/>
          <p:cNvSpPr/>
          <p:nvPr/>
        </p:nvSpPr>
        <p:spPr>
          <a:xfrm>
            <a:off x="4355977" y="3501008"/>
            <a:ext cx="3799230" cy="2585323"/>
          </a:xfrm>
          <a:prstGeom prst="rect">
            <a:avLst/>
          </a:prstGeom>
          <a:gradFill flip="none" rotWithShape="1">
            <a:gsLst>
              <a:gs pos="0">
                <a:schemeClr val="accent1">
                  <a:tint val="66000"/>
                  <a:satMod val="160000"/>
                  <a:alpha val="21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pPr algn="ctr"/>
            <a:r>
              <a:rPr lang="ru-RU" dirty="0">
                <a:solidFill>
                  <a:schemeClr val="accent6">
                    <a:lumMod val="50000"/>
                  </a:schemeClr>
                </a:solidFill>
                <a:latin typeface="America XIX" pitchFamily="50" charset="-52"/>
              </a:rPr>
              <a:t>Более сложной забавой было склеивание различных моделей: транспортных средств, зданий - от вымышленных замков до реальных архитектурных достопримечательностей Петербурга и Москвы.</a:t>
            </a: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3503779"/>
            <a:ext cx="3235234" cy="261247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8200116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3" name="Прямоугольник 2"/>
          <p:cNvSpPr/>
          <p:nvPr/>
        </p:nvSpPr>
        <p:spPr>
          <a:xfrm>
            <a:off x="1259632" y="404664"/>
            <a:ext cx="6624736" cy="2862322"/>
          </a:xfrm>
          <a:prstGeom prst="rect">
            <a:avLst/>
          </a:prstGeom>
          <a:gradFill flip="none" rotWithShape="1">
            <a:gsLst>
              <a:gs pos="0">
                <a:schemeClr val="accent1">
                  <a:tint val="66000"/>
                  <a:satMod val="160000"/>
                  <a:alpha val="18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ru-RU" sz="2000" dirty="0">
                <a:solidFill>
                  <a:schemeClr val="accent6">
                    <a:lumMod val="75000"/>
                  </a:schemeClr>
                </a:solidFill>
                <a:effectLst>
                  <a:outerShdw blurRad="38100" dist="38100" dir="2700000" algn="tl">
                    <a:srgbClr val="000000">
                      <a:alpha val="43137"/>
                    </a:srgbClr>
                  </a:outerShdw>
                </a:effectLst>
                <a:latin typeface="America XIX" pitchFamily="50" charset="-52"/>
              </a:rPr>
              <a:t>Сродни этим развлечениям был и детский театр. Он состоял из декораций и фигурок, которые следовало вырезать и расставить, и книжечки с текстом инсценировки. Разыгрывать предлагалось драматические и оперные спектакли, сцены из русской истории, а кроме того - современные события: народный праздник, прогулку в зоопарк, поездку по железной дороге.</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5756" y="3428998"/>
            <a:ext cx="4392488" cy="2883200"/>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3133144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5" y="8624"/>
            <a:ext cx="9144000"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6" name="Прямоугольник 5"/>
          <p:cNvSpPr/>
          <p:nvPr/>
        </p:nvSpPr>
        <p:spPr>
          <a:xfrm>
            <a:off x="3203848" y="116632"/>
            <a:ext cx="3276859" cy="584775"/>
          </a:xfrm>
          <a:prstGeom prst="rect">
            <a:avLst/>
          </a:prstGeom>
        </p:spPr>
        <p:txBody>
          <a:bodyPr wrap="none">
            <a:spAutoFit/>
          </a:bodyPr>
          <a:lstStyle/>
          <a:p>
            <a:r>
              <a:rPr lang="ru-RU" sz="3200" b="1" dirty="0">
                <a:solidFill>
                  <a:schemeClr val="bg1"/>
                </a:solidFill>
                <a:effectLst>
                  <a:outerShdw blurRad="38100" dist="38100" dir="2700000" algn="tl">
                    <a:srgbClr val="000000">
                      <a:alpha val="43137"/>
                    </a:srgbClr>
                  </a:outerShdw>
                </a:effectLst>
                <a:latin typeface="America XIX" pitchFamily="50" charset="-52"/>
              </a:rPr>
              <a:t>Птицы летят</a:t>
            </a:r>
          </a:p>
        </p:txBody>
      </p:sp>
      <p:sp>
        <p:nvSpPr>
          <p:cNvPr id="3" name="Прямоугольник 2"/>
          <p:cNvSpPr/>
          <p:nvPr/>
        </p:nvSpPr>
        <p:spPr>
          <a:xfrm>
            <a:off x="971599" y="980728"/>
            <a:ext cx="7343773" cy="5632311"/>
          </a:xfrm>
          <a:prstGeom prst="rect">
            <a:avLst/>
          </a:prstGeom>
          <a:gradFill flip="none" rotWithShape="1">
            <a:gsLst>
              <a:gs pos="0">
                <a:schemeClr val="accent1">
                  <a:tint val="66000"/>
                  <a:satMod val="160000"/>
                  <a:alpha val="3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Все игроки сидят в кругу за столом. Одна рука находится на столе. Ведущий начинает рассказ: «Я много путешествовал по разным странам. И пришел к такому замечательному выводу: все живые существа, покрытые перьями, летают. Все птицы летают». На последних словах ведущий поднимает указательный палец руки вверх и все повторяют за ним. Сообщается правило игры: если это птица, и она летает, то надо поднять указательный палец вверх. Дальше ведущий продолжает: «И утки летают (водящий и игроки на каждую правильную фразу поднимают палец вверх), и гуси летают, и синицы летают. И львы летают» Многие игроки автоматически поднимут пальцы вверх. И ошибутся. Игру надо проводить в быстром темпе, чередуя птиц, зверей, рыб, насекомых (они тоже летают, но ведь они не птицы, и потому не надо поднимать палец), летающие предметы – осенние листья, стрела (поднимать палец не нужно, ведь это не птица). Все, кто ошибся, в конце игры платят фанты – выполняют простые задания.</a:t>
            </a:r>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7629" y="63604"/>
            <a:ext cx="2267744" cy="1275606"/>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40204514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9" y="0"/>
            <a:ext cx="9144000" cy="68666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4" name="Прямоугольник 3"/>
          <p:cNvSpPr/>
          <p:nvPr/>
        </p:nvSpPr>
        <p:spPr>
          <a:xfrm>
            <a:off x="3674890" y="146003"/>
            <a:ext cx="2172390" cy="584775"/>
          </a:xfrm>
          <a:prstGeom prst="rect">
            <a:avLst/>
          </a:prstGeom>
        </p:spPr>
        <p:txBody>
          <a:bodyPr wrap="none">
            <a:spAutoFit/>
          </a:bodyPr>
          <a:lstStyle/>
          <a:p>
            <a:r>
              <a:rPr lang="ru-RU" sz="3200" dirty="0" smtClean="0">
                <a:solidFill>
                  <a:schemeClr val="bg1"/>
                </a:solidFill>
                <a:effectLst>
                  <a:outerShdw blurRad="38100" dist="38100" dir="2700000" algn="tl">
                    <a:srgbClr val="000000">
                      <a:alpha val="43137"/>
                    </a:srgbClr>
                  </a:outerShdw>
                </a:effectLst>
                <a:latin typeface="America XIX" pitchFamily="50" charset="-52"/>
              </a:rPr>
              <a:t>«Фанты»</a:t>
            </a:r>
            <a:endParaRPr lang="ru-RU" dirty="0">
              <a:solidFill>
                <a:schemeClr val="bg1"/>
              </a:solidFill>
              <a:effectLst>
                <a:outerShdw blurRad="38100" dist="38100" dir="2700000" algn="tl">
                  <a:srgbClr val="000000">
                    <a:alpha val="43137"/>
                  </a:srgbClr>
                </a:outerShdw>
              </a:effectLst>
              <a:latin typeface="America XIX" pitchFamily="50" charset="-52"/>
            </a:endParaRPr>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725819"/>
            <a:ext cx="2780928" cy="2780928"/>
          </a:xfrm>
          <a:prstGeom prst="rect">
            <a:avLst/>
          </a:prstGeom>
          <a:ln>
            <a:noFill/>
          </a:ln>
          <a:effectLst>
            <a:glow rad="228600">
              <a:schemeClr val="accent6">
                <a:satMod val="175000"/>
                <a:alpha val="40000"/>
              </a:schemeClr>
            </a:glow>
            <a:softEdge rad="112500"/>
          </a:effectLst>
        </p:spPr>
      </p:pic>
      <p:sp>
        <p:nvSpPr>
          <p:cNvPr id="5" name="Прямоугольник 4"/>
          <p:cNvSpPr/>
          <p:nvPr/>
        </p:nvSpPr>
        <p:spPr>
          <a:xfrm>
            <a:off x="3851920" y="690592"/>
            <a:ext cx="4536504" cy="5632311"/>
          </a:xfrm>
          <a:prstGeom prst="rect">
            <a:avLst/>
          </a:prstGeom>
          <a:gradFill flip="none" rotWithShape="1">
            <a:gsLst>
              <a:gs pos="0">
                <a:schemeClr val="accent1">
                  <a:tint val="66000"/>
                  <a:satMod val="160000"/>
                  <a:alpha val="29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 Одна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из </a:t>
            </a:r>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самых популярных</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 </a:t>
            </a:r>
            <a:endPar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endParaRPr>
          </a:p>
          <a:p>
            <a:r>
              <a:rPr lang="ru-RU" i="1" dirty="0" err="1" smtClean="0">
                <a:solidFill>
                  <a:schemeClr val="accent6">
                    <a:lumMod val="75000"/>
                  </a:schemeClr>
                </a:solidFill>
                <a:effectLst>
                  <a:outerShdw blurRad="38100" dist="38100" dir="2700000" algn="tl">
                    <a:srgbClr val="000000">
                      <a:alpha val="43137"/>
                    </a:srgbClr>
                  </a:outerShdw>
                </a:effectLst>
                <a:latin typeface="America XIX" pitchFamily="50" charset="-52"/>
              </a:rPr>
              <a:t>petits-jeux</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 </a:t>
            </a:r>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a:t>
            </a:r>
          </a:p>
          <a:p>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фанты — дошла и до наших дней. По правилам игры каждый из игроков складывает фанты в шляпу. После ведущий с закрытыми глазами вынимает фант и дает хозяину самые разные задания: петь по-петушиному, прыгать на одной ножке и тому подобное. В книге «Правила </a:t>
            </a:r>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светской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жизни и этикета: Хороший тон. Сборник советов и наставлений на разные случаи домашней и общественной жизни» сохранились примеры еще нескольких популярных </a:t>
            </a:r>
            <a:endPar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endParaRPr>
          </a:p>
          <a:p>
            <a:r>
              <a:rPr lang="ru-RU" dirty="0" smtClean="0">
                <a:solidFill>
                  <a:schemeClr val="accent6">
                    <a:lumMod val="75000"/>
                  </a:schemeClr>
                </a:solidFill>
                <a:effectLst>
                  <a:outerShdw blurRad="38100" dist="38100" dir="2700000" algn="tl">
                    <a:srgbClr val="000000">
                      <a:alpha val="43137"/>
                    </a:srgbClr>
                  </a:outerShdw>
                </a:effectLst>
                <a:latin typeface="America XIX" pitchFamily="50" charset="-52"/>
              </a:rPr>
              <a:t>подвижных </a:t>
            </a:r>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игр для взрослых компаний.</a:t>
            </a:r>
          </a:p>
        </p:txBody>
      </p:sp>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3645024"/>
            <a:ext cx="2391201" cy="2391201"/>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8144884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80004"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4" name="Прямоугольник 3"/>
          <p:cNvSpPr/>
          <p:nvPr/>
        </p:nvSpPr>
        <p:spPr>
          <a:xfrm>
            <a:off x="3485805" y="146004"/>
            <a:ext cx="2616422" cy="584775"/>
          </a:xfrm>
          <a:prstGeom prst="rect">
            <a:avLst/>
          </a:prstGeom>
        </p:spPr>
        <p:txBody>
          <a:bodyPr wrap="none">
            <a:spAutoFit/>
          </a:bodyPr>
          <a:lstStyle/>
          <a:p>
            <a:r>
              <a:rPr lang="ru-RU" sz="3200" dirty="0" smtClean="0">
                <a:solidFill>
                  <a:schemeClr val="bg1"/>
                </a:solidFill>
                <a:effectLst>
                  <a:outerShdw blurRad="38100" dist="38100" dir="2700000" algn="tl">
                    <a:srgbClr val="000000">
                      <a:alpha val="43137"/>
                    </a:srgbClr>
                  </a:outerShdw>
                </a:effectLst>
                <a:latin typeface="America XIX" pitchFamily="50" charset="-52"/>
              </a:rPr>
              <a:t>«Жмурки»</a:t>
            </a:r>
            <a:endParaRPr lang="ru-RU" dirty="0">
              <a:solidFill>
                <a:schemeClr val="bg1"/>
              </a:solidFill>
              <a:effectLst>
                <a:outerShdw blurRad="38100" dist="38100" dir="2700000" algn="tl">
                  <a:srgbClr val="000000">
                    <a:alpha val="43137"/>
                  </a:srgbClr>
                </a:outerShdw>
              </a:effectLst>
              <a:latin typeface="America XIX" pitchFamily="50" charset="-52"/>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253833" y="2996952"/>
            <a:ext cx="2261751" cy="2841104"/>
          </a:xfrm>
          <a:prstGeom prst="rect">
            <a:avLst/>
          </a:prstGeom>
          <a:effectLst>
            <a:glow rad="228600">
              <a:schemeClr val="accent6">
                <a:satMod val="175000"/>
                <a:alpha val="40000"/>
              </a:schemeClr>
            </a:glow>
          </a:effectLst>
        </p:spPr>
      </p:pic>
      <p:sp>
        <p:nvSpPr>
          <p:cNvPr id="6" name="Прямоугольник 5"/>
          <p:cNvSpPr/>
          <p:nvPr/>
        </p:nvSpPr>
        <p:spPr>
          <a:xfrm>
            <a:off x="3485805" y="869945"/>
            <a:ext cx="4896544" cy="4801314"/>
          </a:xfrm>
          <a:prstGeom prst="rect">
            <a:avLst/>
          </a:prstGeom>
          <a:gradFill flip="none" rotWithShape="1">
            <a:gsLst>
              <a:gs pos="0">
                <a:schemeClr val="accent1">
                  <a:tint val="66000"/>
                  <a:satMod val="160000"/>
                  <a:alpha val="33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pPr algn="just" fontAlgn="base"/>
            <a:r>
              <a:rPr lang="ru-RU" dirty="0" smtClean="0">
                <a:solidFill>
                  <a:schemeClr val="accent6">
                    <a:lumMod val="50000"/>
                  </a:schemeClr>
                </a:solidFill>
                <a:effectLst>
                  <a:outerShdw blurRad="38100" dist="38100" dir="2700000" algn="tl">
                    <a:srgbClr val="000000">
                      <a:alpha val="43137"/>
                    </a:srgbClr>
                  </a:outerShdw>
                </a:effectLst>
                <a:latin typeface="America XIX" pitchFamily="50" charset="-52"/>
              </a:rPr>
              <a:t>Все знают </a:t>
            </a:r>
            <a:r>
              <a:rPr lang="ru-RU" dirty="0">
                <a:solidFill>
                  <a:schemeClr val="accent6">
                    <a:lumMod val="50000"/>
                  </a:schemeClr>
                </a:solidFill>
                <a:effectLst>
                  <a:outerShdw blurRad="38100" dist="38100" dir="2700000" algn="tl">
                    <a:srgbClr val="000000">
                      <a:alpha val="43137"/>
                    </a:srgbClr>
                  </a:outerShdw>
                </a:effectLst>
                <a:latin typeface="America XIX" pitchFamily="50" charset="-52"/>
              </a:rPr>
              <a:t>такую игру как Жмурки. И, конечно же, все в неё играли. Но на всякий случай </a:t>
            </a:r>
            <a:r>
              <a:rPr lang="ru-RU" dirty="0" smtClean="0">
                <a:solidFill>
                  <a:schemeClr val="accent6">
                    <a:lumMod val="50000"/>
                  </a:schemeClr>
                </a:solidFill>
                <a:effectLst>
                  <a:outerShdw blurRad="38100" dist="38100" dir="2700000" algn="tl">
                    <a:srgbClr val="000000">
                      <a:alpha val="43137"/>
                    </a:srgbClr>
                  </a:outerShdw>
                </a:effectLst>
                <a:latin typeface="America XIX" pitchFamily="50" charset="-52"/>
              </a:rPr>
              <a:t>напомним: </a:t>
            </a:r>
            <a:r>
              <a:rPr lang="ru-RU" dirty="0">
                <a:solidFill>
                  <a:schemeClr val="accent6">
                    <a:lumMod val="50000"/>
                  </a:schemeClr>
                </a:solidFill>
                <a:effectLst>
                  <a:outerShdw blurRad="38100" dist="38100" dir="2700000" algn="tl">
                    <a:srgbClr val="000000">
                      <a:alpha val="43137"/>
                    </a:srgbClr>
                  </a:outerShdw>
                </a:effectLst>
                <a:latin typeface="America XIX" pitchFamily="50" charset="-52"/>
              </a:rPr>
              <a:t>одному из детей завязывают глаза, и он пытается поймать кого-нибудь из детей. Кого поймал, тот становится водящим и уже ему завязывают глаза.</a:t>
            </a:r>
          </a:p>
          <a:p>
            <a:pPr algn="just" fontAlgn="base"/>
            <a:r>
              <a:rPr lang="ru-RU" dirty="0">
                <a:solidFill>
                  <a:schemeClr val="accent6">
                    <a:lumMod val="50000"/>
                  </a:schemeClr>
                </a:solidFill>
                <a:effectLst>
                  <a:outerShdw blurRad="38100" dist="38100" dir="2700000" algn="tl">
                    <a:srgbClr val="000000">
                      <a:alpha val="43137"/>
                    </a:srgbClr>
                  </a:outerShdw>
                </a:effectLst>
                <a:latin typeface="America XIX" pitchFamily="50" charset="-52"/>
              </a:rPr>
              <a:t>Однако дети в конце 19 века играли в совсем другие Жмурки. Из общего только то, что одному из играющих завязывали глаза, в остальном же это две совершенно разные игры с одинаковым названием. К тому же, те старые «Жмурки» сопровождались пением. Интересно? Читайте дальше!</a:t>
            </a:r>
          </a:p>
        </p:txBody>
      </p:sp>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96489" y="557984"/>
            <a:ext cx="2408867" cy="1790896"/>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69084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88" y="-34919"/>
            <a:ext cx="9180004" cy="68929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4" name="Прямоугольник 3"/>
          <p:cNvSpPr/>
          <p:nvPr/>
        </p:nvSpPr>
        <p:spPr>
          <a:xfrm>
            <a:off x="3485805" y="146004"/>
            <a:ext cx="2616422" cy="584775"/>
          </a:xfrm>
          <a:prstGeom prst="rect">
            <a:avLst/>
          </a:prstGeom>
        </p:spPr>
        <p:txBody>
          <a:bodyPr wrap="none">
            <a:spAutoFit/>
          </a:bodyPr>
          <a:lstStyle/>
          <a:p>
            <a:r>
              <a:rPr lang="ru-RU" sz="3200" dirty="0" smtClean="0">
                <a:solidFill>
                  <a:schemeClr val="bg1"/>
                </a:solidFill>
                <a:effectLst>
                  <a:outerShdw blurRad="38100" dist="38100" dir="2700000" algn="tl">
                    <a:srgbClr val="000000">
                      <a:alpha val="43137"/>
                    </a:srgbClr>
                  </a:outerShdw>
                </a:effectLst>
                <a:latin typeface="America XIX" pitchFamily="50" charset="-52"/>
              </a:rPr>
              <a:t>«Жмурки»</a:t>
            </a:r>
            <a:endParaRPr lang="ru-RU" dirty="0">
              <a:solidFill>
                <a:schemeClr val="bg1"/>
              </a:solidFill>
              <a:effectLst>
                <a:outerShdw blurRad="38100" dist="38100" dir="2700000" algn="tl">
                  <a:srgbClr val="000000">
                    <a:alpha val="43137"/>
                  </a:srgbClr>
                </a:outerShdw>
              </a:effectLst>
              <a:latin typeface="America XIX" pitchFamily="50" charset="-52"/>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32275" y="3406932"/>
            <a:ext cx="1790929" cy="2530677"/>
          </a:xfrm>
          <a:prstGeom prst="rect">
            <a:avLst/>
          </a:prstGeom>
          <a:effectLst>
            <a:glow rad="228600">
              <a:schemeClr val="accent6">
                <a:satMod val="175000"/>
                <a:alpha val="40000"/>
              </a:schemeClr>
            </a:glow>
          </a:effectLst>
        </p:spPr>
      </p:pic>
      <p:sp>
        <p:nvSpPr>
          <p:cNvPr id="5" name="Прямоугольник 4"/>
          <p:cNvSpPr/>
          <p:nvPr/>
        </p:nvSpPr>
        <p:spPr>
          <a:xfrm>
            <a:off x="1187624" y="836712"/>
            <a:ext cx="2093843" cy="369332"/>
          </a:xfrm>
          <a:prstGeom prst="rect">
            <a:avLst/>
          </a:prstGeom>
        </p:spPr>
        <p:txBody>
          <a:bodyPr wrap="none">
            <a:spAutoFit/>
          </a:bodyPr>
          <a:lstStyle/>
          <a:p>
            <a:pPr fontAlgn="base"/>
            <a:r>
              <a:rPr lang="ru-RU" dirty="0">
                <a:solidFill>
                  <a:srgbClr val="FF0000"/>
                </a:solidFill>
                <a:effectLst>
                  <a:outerShdw blurRad="38100" dist="38100" dir="2700000" algn="tl">
                    <a:srgbClr val="000000">
                      <a:alpha val="43137"/>
                    </a:srgbClr>
                  </a:outerShdw>
                </a:effectLst>
                <a:latin typeface="America XIX" pitchFamily="50" charset="-52"/>
              </a:rPr>
              <a:t>Правила </a:t>
            </a:r>
            <a:r>
              <a:rPr lang="ru-RU" dirty="0" smtClean="0">
                <a:solidFill>
                  <a:srgbClr val="FF0000"/>
                </a:solidFill>
                <a:effectLst>
                  <a:outerShdw blurRad="38100" dist="38100" dir="2700000" algn="tl">
                    <a:srgbClr val="000000">
                      <a:alpha val="43137"/>
                    </a:srgbClr>
                  </a:outerShdw>
                </a:effectLst>
                <a:latin typeface="America XIX" pitchFamily="50" charset="-52"/>
              </a:rPr>
              <a:t>игры:</a:t>
            </a:r>
            <a:endParaRPr lang="ru-RU" dirty="0">
              <a:solidFill>
                <a:srgbClr val="FF0000"/>
              </a:solidFill>
              <a:effectLst>
                <a:outerShdw blurRad="38100" dist="38100" dir="2700000" algn="tl">
                  <a:srgbClr val="000000">
                    <a:alpha val="43137"/>
                  </a:srgbClr>
                </a:outerShdw>
              </a:effectLst>
              <a:latin typeface="America XIX" pitchFamily="50" charset="-52"/>
            </a:endParaRPr>
          </a:p>
        </p:txBody>
      </p:sp>
      <p:sp>
        <p:nvSpPr>
          <p:cNvPr id="8" name="Прямоугольник 7"/>
          <p:cNvSpPr/>
          <p:nvPr/>
        </p:nvSpPr>
        <p:spPr>
          <a:xfrm>
            <a:off x="899592" y="1256440"/>
            <a:ext cx="3024336" cy="5016758"/>
          </a:xfrm>
          <a:prstGeom prst="rect">
            <a:avLst/>
          </a:prstGeom>
        </p:spPr>
        <p:txBody>
          <a:bodyPr wrap="square">
            <a:spAutoFit/>
          </a:bodyPr>
          <a:lstStyle/>
          <a:p>
            <a:r>
              <a:rPr lang="ru-RU" sz="1600" dirty="0">
                <a:effectLst>
                  <a:outerShdw blurRad="38100" dist="38100" dir="2700000" algn="tl">
                    <a:srgbClr val="000000">
                      <a:alpha val="43137"/>
                    </a:srgbClr>
                  </a:outerShdw>
                </a:effectLst>
                <a:latin typeface="America XIX" pitchFamily="50" charset="-52"/>
              </a:rPr>
              <a:t>Дети составляют круг. Один из играющих с завязанными глазами и с палочкою в руке ходит в круге. Остановившись перед кем-нибудь, он трогает его палочкой и спрашивает: «Кто тут?» В ответ ребенок, которого дотронулись, должен подражать крику какого-нибудь </a:t>
            </a:r>
            <a:r>
              <a:rPr lang="ru-RU" sz="1600" dirty="0" smtClean="0">
                <a:effectLst>
                  <a:outerShdw blurRad="38100" dist="38100" dir="2700000" algn="tl">
                    <a:srgbClr val="000000">
                      <a:alpha val="43137"/>
                    </a:srgbClr>
                  </a:outerShdw>
                </a:effectLst>
                <a:latin typeface="America XIX" pitchFamily="50" charset="-52"/>
              </a:rPr>
              <a:t>  зверя </a:t>
            </a:r>
            <a:r>
              <a:rPr lang="ru-RU" sz="1600" dirty="0">
                <a:effectLst>
                  <a:outerShdw blurRad="38100" dist="38100" dir="2700000" algn="tl">
                    <a:srgbClr val="000000">
                      <a:alpha val="43137"/>
                    </a:srgbClr>
                  </a:outerShdw>
                </a:effectLst>
                <a:latin typeface="America XIX" pitchFamily="50" charset="-52"/>
              </a:rPr>
              <a:t>или птицы и переменить при этом голос так, чтобы спрашивающий не узнал его.  Если стоящий в кругу не отгадал, кого от тронул, то хор детей поёт:</a:t>
            </a:r>
          </a:p>
        </p:txBody>
      </p:sp>
      <p:sp>
        <p:nvSpPr>
          <p:cNvPr id="9" name="Прямоугольник 8"/>
          <p:cNvSpPr/>
          <p:nvPr/>
        </p:nvSpPr>
        <p:spPr>
          <a:xfrm>
            <a:off x="4716016" y="1194885"/>
            <a:ext cx="3798225" cy="3416320"/>
          </a:xfrm>
          <a:prstGeom prst="rect">
            <a:avLst/>
          </a:prstGeom>
        </p:spPr>
        <p:txBody>
          <a:bodyPr wrap="square">
            <a:spAutoFit/>
          </a:bodyPr>
          <a:lstStyle/>
          <a:p>
            <a:pPr fontAlgn="base"/>
            <a:r>
              <a:rPr lang="ru-RU" dirty="0">
                <a:solidFill>
                  <a:srgbClr val="FF0000"/>
                </a:solidFill>
                <a:latin typeface="America XIX" pitchFamily="50" charset="-52"/>
              </a:rPr>
              <a:t>«Нет, постой ещё, дружок,</a:t>
            </a:r>
          </a:p>
          <a:p>
            <a:pPr fontAlgn="base"/>
            <a:r>
              <a:rPr lang="ru-RU" dirty="0">
                <a:solidFill>
                  <a:srgbClr val="FF0000"/>
                </a:solidFill>
                <a:latin typeface="America XIX" pitchFamily="50" charset="-52"/>
              </a:rPr>
              <a:t>Отгадай, чей голосок»</a:t>
            </a:r>
          </a:p>
          <a:p>
            <a:pPr fontAlgn="base"/>
            <a:r>
              <a:rPr lang="ru-RU" dirty="0">
                <a:effectLst>
                  <a:outerShdw blurRad="38100" dist="38100" dir="2700000" algn="tl">
                    <a:srgbClr val="000000">
                      <a:alpha val="43137"/>
                    </a:srgbClr>
                  </a:outerShdw>
                </a:effectLst>
                <a:latin typeface="America XIX" pitchFamily="50" charset="-52"/>
              </a:rPr>
              <a:t>Водящему даётся еще две попытки отгадать, кто перед ним. Если же он так и не отгадывает, то идёт дальше и трогает палочкой другого из играющих. Если же отгадывает, то хор поёт:</a:t>
            </a:r>
          </a:p>
          <a:p>
            <a:pPr fontAlgn="base"/>
            <a:r>
              <a:rPr lang="ru-RU" dirty="0">
                <a:solidFill>
                  <a:srgbClr val="FF0000"/>
                </a:solidFill>
                <a:latin typeface="America XIX" pitchFamily="50" charset="-52"/>
              </a:rPr>
              <a:t>«Отгадал, чей голосок,</a:t>
            </a:r>
          </a:p>
          <a:p>
            <a:pPr fontAlgn="base"/>
            <a:r>
              <a:rPr lang="ru-RU" dirty="0">
                <a:solidFill>
                  <a:srgbClr val="FF0000"/>
                </a:solidFill>
                <a:latin typeface="America XIX" pitchFamily="50" charset="-52"/>
              </a:rPr>
              <a:t>Становись же к нам в кружок</a:t>
            </a:r>
            <a:r>
              <a:rPr lang="ru-RU" dirty="0" smtClean="0">
                <a:solidFill>
                  <a:srgbClr val="FF0000"/>
                </a:solidFill>
                <a:latin typeface="America XIX" pitchFamily="50" charset="-52"/>
              </a:rPr>
              <a:t>!»</a:t>
            </a:r>
            <a:endParaRPr lang="ru-RU" dirty="0">
              <a:solidFill>
                <a:srgbClr val="FF0000"/>
              </a:solidFill>
              <a:latin typeface="America XIX" pitchFamily="50" charset="-52"/>
            </a:endParaRPr>
          </a:p>
        </p:txBody>
      </p:sp>
    </p:spTree>
    <p:extLst>
      <p:ext uri="{BB962C8B-B14F-4D97-AF65-F5344CB8AC3E}">
        <p14:creationId xmlns:p14="http://schemas.microsoft.com/office/powerpoint/2010/main" val="3342328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29"/>
            <a:ext cx="9180004"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4" name="Прямоугольник 3"/>
          <p:cNvSpPr/>
          <p:nvPr/>
        </p:nvSpPr>
        <p:spPr>
          <a:xfrm>
            <a:off x="3485805" y="146004"/>
            <a:ext cx="2616422" cy="584775"/>
          </a:xfrm>
          <a:prstGeom prst="rect">
            <a:avLst/>
          </a:prstGeom>
        </p:spPr>
        <p:txBody>
          <a:bodyPr wrap="none">
            <a:spAutoFit/>
          </a:bodyPr>
          <a:lstStyle/>
          <a:p>
            <a:r>
              <a:rPr lang="ru-RU" sz="3200" dirty="0" smtClean="0">
                <a:solidFill>
                  <a:schemeClr val="bg1"/>
                </a:solidFill>
                <a:effectLst>
                  <a:outerShdw blurRad="38100" dist="38100" dir="2700000" algn="tl">
                    <a:srgbClr val="000000">
                      <a:alpha val="43137"/>
                    </a:srgbClr>
                  </a:outerShdw>
                </a:effectLst>
                <a:latin typeface="America XIX" pitchFamily="50" charset="-52"/>
              </a:rPr>
              <a:t>«Жмурки»</a:t>
            </a:r>
            <a:endParaRPr lang="ru-RU" dirty="0">
              <a:solidFill>
                <a:schemeClr val="bg1"/>
              </a:solidFill>
              <a:effectLst>
                <a:outerShdw blurRad="38100" dist="38100" dir="2700000" algn="tl">
                  <a:srgbClr val="000000">
                    <a:alpha val="43137"/>
                  </a:srgbClr>
                </a:outerShdw>
              </a:effectLst>
              <a:latin typeface="America XIX" pitchFamily="50" charset="-52"/>
            </a:endParaRPr>
          </a:p>
        </p:txBody>
      </p:sp>
      <p:sp>
        <p:nvSpPr>
          <p:cNvPr id="6" name="Прямоугольник 5"/>
          <p:cNvSpPr/>
          <p:nvPr/>
        </p:nvSpPr>
        <p:spPr>
          <a:xfrm>
            <a:off x="2508016" y="830435"/>
            <a:ext cx="4572000"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a:spAutoFit/>
          </a:bodyPr>
          <a:lstStyle/>
          <a:p>
            <a:pPr algn="ctr" fontAlgn="base"/>
            <a:r>
              <a:rPr lang="ru-RU" dirty="0">
                <a:solidFill>
                  <a:schemeClr val="accent6">
                    <a:lumMod val="75000"/>
                  </a:schemeClr>
                </a:solidFill>
                <a:effectLst>
                  <a:outerShdw blurRad="38100" dist="38100" dir="2700000" algn="tl">
                    <a:srgbClr val="000000">
                      <a:alpha val="43137"/>
                    </a:srgbClr>
                  </a:outerShdw>
                </a:effectLst>
                <a:latin typeface="America XIX" pitchFamily="50" charset="-52"/>
              </a:rPr>
              <a:t>Тот, чей голос был узнан, </a:t>
            </a:r>
            <a:r>
              <a:rPr lang="ru-RU" b="1" dirty="0">
                <a:solidFill>
                  <a:schemeClr val="accent6">
                    <a:lumMod val="75000"/>
                  </a:schemeClr>
                </a:solidFill>
                <a:effectLst>
                  <a:outerShdw blurRad="38100" dist="38100" dir="2700000" algn="tl">
                    <a:srgbClr val="000000">
                      <a:alpha val="43137"/>
                    </a:srgbClr>
                  </a:outerShdw>
                </a:effectLst>
                <a:latin typeface="America XIX" pitchFamily="50" charset="-52"/>
              </a:rPr>
              <a:t>завязывает глаза и идёт в центр круга, а предыдущий водящий присоединяется </a:t>
            </a:r>
          </a:p>
          <a:p>
            <a:pPr algn="ctr" fontAlgn="base"/>
            <a:r>
              <a:rPr lang="ru-RU" b="1" dirty="0">
                <a:solidFill>
                  <a:schemeClr val="accent6">
                    <a:lumMod val="75000"/>
                  </a:schemeClr>
                </a:solidFill>
                <a:effectLst>
                  <a:outerShdw blurRad="38100" dist="38100" dir="2700000" algn="tl">
                    <a:srgbClr val="000000">
                      <a:alpha val="43137"/>
                    </a:srgbClr>
                  </a:outerShdw>
                </a:effectLst>
                <a:latin typeface="America XIX" pitchFamily="50" charset="-52"/>
              </a:rPr>
              <a:t>к детям в кругу. Игра продолжается.</a:t>
            </a:r>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990755"/>
            <a:ext cx="4095308" cy="2115294"/>
          </a:xfrm>
          <a:prstGeom prst="rect">
            <a:avLst/>
          </a:prstGeom>
          <a:ln>
            <a:noFill/>
          </a:ln>
          <a:effectLst>
            <a:glow rad="228600">
              <a:schemeClr val="accent6">
                <a:satMod val="175000"/>
                <a:alpha val="40000"/>
              </a:schemeClr>
            </a:glow>
            <a:softEdge rad="112500"/>
          </a:effectLst>
        </p:spPr>
      </p:pic>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990755"/>
            <a:ext cx="3069486" cy="2739516"/>
          </a:xfrm>
          <a:prstGeom prst="rect">
            <a:avLst/>
          </a:prstGeom>
          <a:ln>
            <a:noFill/>
          </a:ln>
          <a:effectLst>
            <a:glow rad="228600">
              <a:schemeClr val="accent6">
                <a:satMod val="175000"/>
                <a:alpha val="40000"/>
              </a:schemeClr>
            </a:glow>
            <a:softEdge rad="112500"/>
          </a:effectLst>
        </p:spPr>
      </p:pic>
      <p:pic>
        <p:nvPicPr>
          <p:cNvPr id="3" name="Рисунок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311298" y="4005064"/>
            <a:ext cx="1790929" cy="2530677"/>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6718754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6511" y="0"/>
            <a:ext cx="9180512" cy="6858000"/>
          </a:xfrm>
        </p:spPr>
      </p:pic>
      <p:pic>
        <p:nvPicPr>
          <p:cNvPr id="2050" name="Picture 2" descr="C:\Users\KDZ3\Desktop\пушкин свежак\0f8f211cc36d1ddd4298602591e9a91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670"/>
            <a:ext cx="9073008" cy="6813376"/>
          </a:xfrm>
          <a:prstGeom prst="rect">
            <a:avLst/>
          </a:prstGeom>
          <a:noFill/>
          <a:extLst/>
        </p:spPr>
      </p:pic>
      <p:sp>
        <p:nvSpPr>
          <p:cNvPr id="2" name="Заголовок 1"/>
          <p:cNvSpPr>
            <a:spLocks noGrp="1"/>
          </p:cNvSpPr>
          <p:nvPr>
            <p:ph type="title"/>
          </p:nvPr>
        </p:nvSpPr>
        <p:spPr>
          <a:xfrm>
            <a:off x="1503040" y="1628800"/>
            <a:ext cx="6102424" cy="3600400"/>
          </a:xfrm>
          <a:blipFill dpi="0" rotWithShape="1">
            <a:blip r:embed="rId4">
              <a:alphaModFix amt="45000"/>
            </a:blip>
            <a:srcRect/>
            <a:tile tx="0" ty="0" sx="100000" sy="100000" flip="none" algn="tl"/>
          </a:blipFill>
          <a:effectLst>
            <a:glow rad="228600">
              <a:schemeClr val="accent5">
                <a:satMod val="175000"/>
                <a:alpha val="40000"/>
              </a:schemeClr>
            </a:glow>
          </a:effectLst>
        </p:spPr>
        <p:style>
          <a:lnRef idx="0">
            <a:scrgbClr r="0" g="0" b="0"/>
          </a:lnRef>
          <a:fillRef idx="1003">
            <a:schemeClr val="lt2"/>
          </a:fillRef>
          <a:effectRef idx="0">
            <a:scrgbClr r="0" g="0" b="0"/>
          </a:effectRef>
          <a:fontRef idx="major"/>
        </p:style>
        <p:txBody>
          <a:bodyPr>
            <a:normAutofit fontScale="90000"/>
          </a:bodyPr>
          <a:lstStyle/>
          <a:p>
            <a:pPr marL="0" indent="0"/>
            <a:r>
              <a:rPr lang="ru-RU" sz="3600" b="1" dirty="0" smtClean="0">
                <a:solidFill>
                  <a:schemeClr val="tx1">
                    <a:lumMod val="85000"/>
                    <a:lumOff val="15000"/>
                  </a:schemeClr>
                </a:solidFill>
                <a:latin typeface="America XIX" pitchFamily="50" charset="-52"/>
              </a:rPr>
              <a:t>  «</a:t>
            </a:r>
            <a:r>
              <a:rPr lang="ru-RU" sz="3100" b="1" dirty="0">
                <a:solidFill>
                  <a:schemeClr val="tx1">
                    <a:lumMod val="85000"/>
                    <a:lumOff val="15000"/>
                  </a:schemeClr>
                </a:solidFill>
                <a:latin typeface="America XIX" pitchFamily="50" charset="-52"/>
              </a:rPr>
              <a:t>Изучение старинных </a:t>
            </a:r>
            <a:r>
              <a:rPr lang="ru-RU" sz="3100" b="1" dirty="0" smtClean="0">
                <a:solidFill>
                  <a:schemeClr val="tx1">
                    <a:lumMod val="85000"/>
                    <a:lumOff val="15000"/>
                  </a:schemeClr>
                </a:solidFill>
                <a:latin typeface="America XIX" pitchFamily="50" charset="-52"/>
              </a:rPr>
              <a:t>песен, сказок</a:t>
            </a:r>
            <a:r>
              <a:rPr lang="ru-RU" sz="3100" b="1" dirty="0">
                <a:solidFill>
                  <a:schemeClr val="tx1">
                    <a:lumMod val="85000"/>
                    <a:lumOff val="15000"/>
                  </a:schemeClr>
                </a:solidFill>
                <a:latin typeface="America XIX" pitchFamily="50" charset="-52"/>
              </a:rPr>
              <a:t>, игр необходимо для совершенного знания свойств русского языка»</a:t>
            </a:r>
            <a:r>
              <a:rPr lang="ru-RU" sz="3100" b="1" dirty="0">
                <a:solidFill>
                  <a:schemeClr val="accent3">
                    <a:lumMod val="40000"/>
                    <a:lumOff val="60000"/>
                  </a:schemeClr>
                </a:solidFill>
                <a:latin typeface="America XIX" pitchFamily="50" charset="-52"/>
              </a:rPr>
              <a:t/>
            </a:r>
            <a:br>
              <a:rPr lang="ru-RU" sz="3100" b="1" dirty="0">
                <a:solidFill>
                  <a:schemeClr val="accent3">
                    <a:lumMod val="40000"/>
                    <a:lumOff val="60000"/>
                  </a:schemeClr>
                </a:solidFill>
                <a:latin typeface="America XIX" pitchFamily="50" charset="-52"/>
              </a:rPr>
            </a:br>
            <a:r>
              <a:rPr lang="ru-RU" sz="3100" b="1" dirty="0">
                <a:solidFill>
                  <a:schemeClr val="accent3">
                    <a:lumMod val="40000"/>
                    <a:lumOff val="60000"/>
                  </a:schemeClr>
                </a:solidFill>
                <a:latin typeface="America XIX" pitchFamily="50" charset="-52"/>
              </a:rPr>
              <a:t>            </a:t>
            </a:r>
            <a:r>
              <a:rPr lang="ru-RU" sz="3100" b="1" dirty="0" smtClean="0">
                <a:solidFill>
                  <a:schemeClr val="accent3">
                    <a:lumMod val="40000"/>
                    <a:lumOff val="60000"/>
                  </a:schemeClr>
                </a:solidFill>
                <a:latin typeface="America XIX" pitchFamily="50" charset="-52"/>
              </a:rPr>
              <a:t>                 </a:t>
            </a:r>
            <a:r>
              <a:rPr lang="ru-RU" sz="3100" b="1" dirty="0" smtClean="0">
                <a:solidFill>
                  <a:schemeClr val="tx1">
                    <a:lumMod val="85000"/>
                    <a:lumOff val="15000"/>
                  </a:schemeClr>
                </a:solidFill>
                <a:latin typeface="America XIX" pitchFamily="50" charset="-52"/>
              </a:rPr>
              <a:t>А</a:t>
            </a:r>
            <a:r>
              <a:rPr lang="ru-RU" sz="3100" b="1" dirty="0">
                <a:solidFill>
                  <a:schemeClr val="tx1">
                    <a:lumMod val="85000"/>
                    <a:lumOff val="15000"/>
                  </a:schemeClr>
                </a:solidFill>
                <a:latin typeface="America XIX" pitchFamily="50" charset="-52"/>
              </a:rPr>
              <a:t>. С. Пушкин</a:t>
            </a:r>
            <a:r>
              <a:rPr lang="ru-RU" b="1" dirty="0"/>
              <a:t/>
            </a:r>
            <a:br>
              <a:rPr lang="ru-RU" b="1" dirty="0"/>
            </a:br>
            <a:endParaRPr lang="ru-RU" dirty="0"/>
          </a:p>
        </p:txBody>
      </p:sp>
    </p:spTree>
    <p:extLst>
      <p:ext uri="{BB962C8B-B14F-4D97-AF65-F5344CB8AC3E}">
        <p14:creationId xmlns:p14="http://schemas.microsoft.com/office/powerpoint/2010/main" val="13386968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29"/>
            <a:ext cx="9180004"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pic>
      <p:sp>
        <p:nvSpPr>
          <p:cNvPr id="5" name="Прямоугольник 4"/>
          <p:cNvSpPr/>
          <p:nvPr/>
        </p:nvSpPr>
        <p:spPr>
          <a:xfrm>
            <a:off x="4499992" y="725610"/>
            <a:ext cx="3816424" cy="5355312"/>
          </a:xfrm>
          <a:prstGeom prst="rect">
            <a:avLst/>
          </a:prstGeom>
          <a:gradFill flip="none" rotWithShape="1">
            <a:gsLst>
              <a:gs pos="0">
                <a:schemeClr val="accent1">
                  <a:tint val="66000"/>
                  <a:satMod val="160000"/>
                  <a:alpha val="2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a:spAutoFit/>
          </a:bodyPr>
          <a:lstStyle/>
          <a:p>
            <a:r>
              <a:rPr lang="ru-RU" dirty="0" smtClean="0">
                <a:latin typeface="America XIX" pitchFamily="50" charset="-52"/>
              </a:rPr>
              <a:t>Вся </a:t>
            </a:r>
            <a:r>
              <a:rPr lang="ru-RU" dirty="0">
                <a:latin typeface="America XIX" pitchFamily="50" charset="-52"/>
              </a:rPr>
              <a:t>наша жизнь - игра,</a:t>
            </a:r>
          </a:p>
          <a:p>
            <a:r>
              <a:rPr lang="ru-RU" dirty="0" smtClean="0">
                <a:latin typeface="America XIX" pitchFamily="50" charset="-52"/>
              </a:rPr>
              <a:t>игра </a:t>
            </a:r>
            <a:r>
              <a:rPr lang="ru-RU" dirty="0">
                <a:latin typeface="America XIX" pitchFamily="50" charset="-52"/>
              </a:rPr>
              <a:t>судьбы, игра природы,</a:t>
            </a:r>
          </a:p>
          <a:p>
            <a:r>
              <a:rPr lang="ru-RU" dirty="0" smtClean="0">
                <a:latin typeface="America XIX" pitchFamily="50" charset="-52"/>
              </a:rPr>
              <a:t>друзей</a:t>
            </a:r>
            <a:r>
              <a:rPr lang="ru-RU" dirty="0">
                <a:latin typeface="America XIX" pitchFamily="50" charset="-52"/>
              </a:rPr>
              <a:t>, врагов игра,</a:t>
            </a:r>
          </a:p>
          <a:p>
            <a:r>
              <a:rPr lang="ru-RU" dirty="0" smtClean="0">
                <a:latin typeface="America XIX" pitchFamily="50" charset="-52"/>
              </a:rPr>
              <a:t>игра </a:t>
            </a:r>
            <a:r>
              <a:rPr lang="ru-RU" dirty="0">
                <a:latin typeface="America XIX" pitchFamily="50" charset="-52"/>
              </a:rPr>
              <a:t>рождения и рода.</a:t>
            </a:r>
          </a:p>
          <a:p>
            <a:endParaRPr lang="ru-RU" dirty="0">
              <a:latin typeface="America XIX" pitchFamily="50" charset="-52"/>
            </a:endParaRPr>
          </a:p>
          <a:p>
            <a:r>
              <a:rPr lang="ru-RU" dirty="0" smtClean="0">
                <a:latin typeface="America XIX" pitchFamily="50" charset="-52"/>
              </a:rPr>
              <a:t>Но управлять </a:t>
            </a:r>
            <a:r>
              <a:rPr lang="ru-RU" dirty="0">
                <a:latin typeface="America XIX" pitchFamily="50" charset="-52"/>
              </a:rPr>
              <a:t>не можем мы судьбой,</a:t>
            </a:r>
          </a:p>
          <a:p>
            <a:r>
              <a:rPr lang="ru-RU" dirty="0" smtClean="0">
                <a:latin typeface="America XIX" pitchFamily="50" charset="-52"/>
              </a:rPr>
              <a:t>как и </a:t>
            </a:r>
            <a:r>
              <a:rPr lang="ru-RU" dirty="0">
                <a:latin typeface="America XIX" pitchFamily="50" charset="-52"/>
              </a:rPr>
              <a:t>самой природой.</a:t>
            </a:r>
          </a:p>
          <a:p>
            <a:r>
              <a:rPr lang="ru-RU" dirty="0" smtClean="0">
                <a:latin typeface="America XIX" pitchFamily="50" charset="-52"/>
              </a:rPr>
              <a:t>Но </a:t>
            </a:r>
            <a:r>
              <a:rPr lang="ru-RU" dirty="0">
                <a:latin typeface="America XIX" pitchFamily="50" charset="-52"/>
              </a:rPr>
              <a:t>вот сказать себе: "Постой,</a:t>
            </a:r>
          </a:p>
          <a:p>
            <a:r>
              <a:rPr lang="ru-RU" dirty="0" smtClean="0">
                <a:latin typeface="America XIX" pitchFamily="50" charset="-52"/>
              </a:rPr>
              <a:t>ты </a:t>
            </a:r>
            <a:r>
              <a:rPr lang="ru-RU" dirty="0">
                <a:latin typeface="America XIX" pitchFamily="50" charset="-52"/>
              </a:rPr>
              <a:t>не спеши идти, не зная броду!"</a:t>
            </a:r>
          </a:p>
          <a:p>
            <a:r>
              <a:rPr lang="ru-RU" dirty="0">
                <a:latin typeface="America XIX" pitchFamily="50" charset="-52"/>
              </a:rPr>
              <a:t/>
            </a:r>
            <a:br>
              <a:rPr lang="ru-RU" dirty="0">
                <a:latin typeface="America XIX" pitchFamily="50" charset="-52"/>
              </a:rPr>
            </a:br>
            <a:r>
              <a:rPr lang="ru-RU" dirty="0" smtClean="0">
                <a:latin typeface="America XIX" pitchFamily="50" charset="-52"/>
              </a:rPr>
              <a:t>Вся </a:t>
            </a:r>
            <a:r>
              <a:rPr lang="ru-RU" dirty="0">
                <a:latin typeface="America XIX" pitchFamily="50" charset="-52"/>
              </a:rPr>
              <a:t>наша жизнь - игра</a:t>
            </a:r>
          </a:p>
          <a:p>
            <a:r>
              <a:rPr lang="ru-RU" dirty="0" smtClean="0">
                <a:latin typeface="America XIX" pitchFamily="50" charset="-52"/>
              </a:rPr>
              <a:t>с </a:t>
            </a:r>
            <a:r>
              <a:rPr lang="ru-RU" dirty="0">
                <a:latin typeface="America XIX" pitchFamily="50" charset="-52"/>
              </a:rPr>
              <a:t>собой, и с теми, кто тебе дороже.</a:t>
            </a:r>
          </a:p>
          <a:p>
            <a:r>
              <a:rPr lang="ru-RU" dirty="0" smtClean="0">
                <a:latin typeface="America XIX" pitchFamily="50" charset="-52"/>
              </a:rPr>
              <a:t>Игра </a:t>
            </a:r>
            <a:r>
              <a:rPr lang="ru-RU" dirty="0">
                <a:latin typeface="America XIX" pitchFamily="50" charset="-52"/>
              </a:rPr>
              <a:t>и вечный </a:t>
            </a:r>
            <a:r>
              <a:rPr lang="ru-RU" dirty="0" smtClean="0">
                <a:latin typeface="America XIX" pitchFamily="50" charset="-52"/>
              </a:rPr>
              <a:t>бой,</a:t>
            </a:r>
          </a:p>
          <a:p>
            <a:r>
              <a:rPr lang="ru-RU" dirty="0" smtClean="0">
                <a:latin typeface="America XIX" pitchFamily="50" charset="-52"/>
              </a:rPr>
              <a:t>взлет </a:t>
            </a:r>
            <a:r>
              <a:rPr lang="ru-RU" dirty="0">
                <a:latin typeface="America XIX" pitchFamily="50" charset="-52"/>
              </a:rPr>
              <a:t>и падение... И всё же</a:t>
            </a:r>
            <a:r>
              <a:rPr lang="ru-RU" dirty="0" smtClean="0">
                <a:latin typeface="America XIX" pitchFamily="50" charset="-52"/>
              </a:rPr>
              <a:t>!</a:t>
            </a:r>
            <a:r>
              <a:rPr lang="ru-RU" b="1" dirty="0">
                <a:latin typeface="America XIX" pitchFamily="50" charset="-52"/>
              </a:rPr>
              <a:t> </a:t>
            </a:r>
            <a:endParaRPr lang="ru-RU" b="1" dirty="0" smtClean="0">
              <a:latin typeface="America XIX" pitchFamily="50" charset="-52"/>
            </a:endParaRPr>
          </a:p>
          <a:p>
            <a:r>
              <a:rPr lang="ru-RU" b="1" dirty="0" smtClean="0">
                <a:latin typeface="America XIX" pitchFamily="50" charset="-52"/>
              </a:rPr>
              <a:t>МОДЕСТ </a:t>
            </a:r>
            <a:r>
              <a:rPr lang="ru-RU" b="1" dirty="0">
                <a:latin typeface="America XIX" pitchFamily="50" charset="-52"/>
              </a:rPr>
              <a:t>ЧАЙКОВСКИЙ</a:t>
            </a:r>
            <a:endParaRPr lang="ru-RU" dirty="0">
              <a:latin typeface="America XIX" pitchFamily="50" charset="-52"/>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2754130"/>
            <a:ext cx="3024336" cy="3321514"/>
          </a:xfrm>
          <a:prstGeom prst="rect">
            <a:avLst/>
          </a:prstGeom>
          <a:effectLst>
            <a:glow rad="228600">
              <a:schemeClr val="accent6">
                <a:satMod val="175000"/>
                <a:alpha val="40000"/>
              </a:schemeClr>
            </a:glow>
          </a:effectLst>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9632" y="725610"/>
            <a:ext cx="3024336" cy="2016224"/>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0027106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a:noFill/>
        </p:spPr>
      </p:pic>
      <p:sp>
        <p:nvSpPr>
          <p:cNvPr id="3" name="Прямоугольник 2"/>
          <p:cNvSpPr/>
          <p:nvPr/>
        </p:nvSpPr>
        <p:spPr>
          <a:xfrm>
            <a:off x="1043608" y="2708920"/>
            <a:ext cx="7200800" cy="3170099"/>
          </a:xfrm>
          <a:prstGeom prst="rect">
            <a:avLst/>
          </a:prstGeom>
          <a:gradFill>
            <a:gsLst>
              <a:gs pos="0">
                <a:schemeClr val="lt2">
                  <a:tint val="80000"/>
                  <a:satMod val="300000"/>
                  <a:alpha val="13000"/>
                </a:schemeClr>
              </a:gs>
              <a:gs pos="100000">
                <a:schemeClr val="lt2">
                  <a:shade val="30000"/>
                  <a:satMod val="200000"/>
                </a:schemeClr>
              </a:gs>
            </a:gsLst>
          </a:gradFill>
          <a:ln cap="rnd"/>
          <a:effectLst>
            <a:glow rad="139700">
              <a:schemeClr val="accent5">
                <a:satMod val="175000"/>
                <a:alpha val="40000"/>
              </a:schemeClr>
            </a:glow>
            <a:outerShdw blurRad="50800" dist="38100" dir="2700000" algn="tl" rotWithShape="0">
              <a:srgbClr val="00B0F0">
                <a:alpha val="40000"/>
              </a:srgbClr>
            </a:outerShdw>
          </a:effectLst>
        </p:spPr>
        <p:style>
          <a:lnRef idx="0">
            <a:scrgbClr r="0" g="0" b="0"/>
          </a:lnRef>
          <a:fillRef idx="1003">
            <a:schemeClr val="lt2"/>
          </a:fillRef>
          <a:effectRef idx="0">
            <a:scrgbClr r="0" g="0" b="0"/>
          </a:effectRef>
          <a:fontRef idx="major"/>
        </p:style>
        <p:txBody>
          <a:bodyPr wrap="square">
            <a:spAutoFit/>
          </a:bodyPr>
          <a:lstStyle/>
          <a:p>
            <a:pPr algn="ctr"/>
            <a:r>
              <a:rPr lang="ru-RU" sz="2000" b="1" dirty="0" smtClean="0">
                <a:solidFill>
                  <a:srgbClr val="7030A0"/>
                </a:solidFill>
                <a:effectLst>
                  <a:outerShdw blurRad="38100" dist="38100" dir="2700000" algn="tl">
                    <a:srgbClr val="000000">
                      <a:alpha val="43137"/>
                    </a:srgbClr>
                  </a:outerShdw>
                </a:effectLst>
                <a:latin typeface="America XIX" pitchFamily="50" charset="-52"/>
              </a:rPr>
              <a:t>Родившись в Москве, </a:t>
            </a:r>
          </a:p>
          <a:p>
            <a:pPr algn="ctr"/>
            <a:r>
              <a:rPr lang="ru-RU" sz="2000" b="1" dirty="0" smtClean="0">
                <a:solidFill>
                  <a:srgbClr val="7030A0"/>
                </a:solidFill>
                <a:effectLst>
                  <a:outerShdw blurRad="38100" dist="38100" dir="2700000" algn="tl">
                    <a:srgbClr val="000000">
                      <a:alpha val="43137"/>
                    </a:srgbClr>
                  </a:outerShdw>
                </a:effectLst>
                <a:latin typeface="America XIX" pitchFamily="50" charset="-52"/>
              </a:rPr>
              <a:t>уже с </a:t>
            </a:r>
            <a:r>
              <a:rPr lang="ru-RU" sz="2000" b="1" dirty="0">
                <a:solidFill>
                  <a:srgbClr val="7030A0"/>
                </a:solidFill>
                <a:effectLst>
                  <a:outerShdw blurRad="38100" dist="38100" dir="2700000" algn="tl">
                    <a:srgbClr val="000000">
                      <a:alpha val="43137"/>
                    </a:srgbClr>
                  </a:outerShdw>
                </a:effectLst>
                <a:latin typeface="America XIX" pitchFamily="50" charset="-52"/>
              </a:rPr>
              <a:t>ш</a:t>
            </a:r>
            <a:r>
              <a:rPr lang="ru-RU" sz="2000" b="1" dirty="0" smtClean="0">
                <a:solidFill>
                  <a:srgbClr val="7030A0"/>
                </a:solidFill>
                <a:effectLst>
                  <a:outerShdw blurRad="38100" dist="38100" dir="2700000" algn="tl">
                    <a:srgbClr val="000000">
                      <a:alpha val="43137"/>
                    </a:srgbClr>
                  </a:outerShdw>
                </a:effectLst>
                <a:latin typeface="America XIX" pitchFamily="50" charset="-52"/>
              </a:rPr>
              <a:t>естилетнего </a:t>
            </a:r>
            <a:r>
              <a:rPr lang="ru-RU" sz="2000" b="1" dirty="0">
                <a:solidFill>
                  <a:srgbClr val="7030A0"/>
                </a:solidFill>
                <a:effectLst>
                  <a:outerShdw blurRad="38100" dist="38100" dir="2700000" algn="tl">
                    <a:srgbClr val="000000">
                      <a:alpha val="43137"/>
                    </a:srgbClr>
                  </a:outerShdw>
                </a:effectLst>
                <a:latin typeface="America XIX" pitchFamily="50" charset="-52"/>
              </a:rPr>
              <a:t>в</a:t>
            </a:r>
            <a:r>
              <a:rPr lang="ru-RU" sz="2000" b="1" dirty="0" smtClean="0">
                <a:solidFill>
                  <a:srgbClr val="7030A0"/>
                </a:solidFill>
                <a:effectLst>
                  <a:outerShdw blurRad="38100" dist="38100" dir="2700000" algn="tl">
                    <a:srgbClr val="000000">
                      <a:alpha val="43137"/>
                    </a:srgbClr>
                  </a:outerShdw>
                </a:effectLst>
                <a:latin typeface="America XIX" pitchFamily="50" charset="-52"/>
              </a:rPr>
              <a:t>озраста, А.С. Пушкин </a:t>
            </a:r>
          </a:p>
          <a:p>
            <a:pPr algn="ctr"/>
            <a:r>
              <a:rPr lang="ru-RU" sz="2000" b="1" dirty="0">
                <a:solidFill>
                  <a:srgbClr val="7030A0"/>
                </a:solidFill>
                <a:effectLst>
                  <a:outerShdw blurRad="38100" dist="38100" dir="2700000" algn="tl">
                    <a:srgbClr val="000000">
                      <a:alpha val="43137"/>
                    </a:srgbClr>
                  </a:outerShdw>
                </a:effectLst>
                <a:latin typeface="America XIX" pitchFamily="50" charset="-52"/>
              </a:rPr>
              <a:t>н</a:t>
            </a:r>
            <a:r>
              <a:rPr lang="ru-RU" sz="2000" b="1" dirty="0" smtClean="0">
                <a:solidFill>
                  <a:srgbClr val="7030A0"/>
                </a:solidFill>
                <a:effectLst>
                  <a:outerShdw blurRad="38100" dist="38100" dir="2700000" algn="tl">
                    <a:srgbClr val="000000">
                      <a:alpha val="43137"/>
                    </a:srgbClr>
                  </a:outerShdw>
                </a:effectLst>
                <a:latin typeface="America XIX" pitchFamily="50" charset="-52"/>
              </a:rPr>
              <a:t>а всё </a:t>
            </a:r>
            <a:r>
              <a:rPr lang="ru-RU" sz="2000" b="1" dirty="0">
                <a:solidFill>
                  <a:srgbClr val="7030A0"/>
                </a:solidFill>
                <a:effectLst>
                  <a:outerShdw blurRad="38100" dist="38100" dir="2700000" algn="tl">
                    <a:srgbClr val="000000">
                      <a:alpha val="43137"/>
                    </a:srgbClr>
                  </a:outerShdw>
                </a:effectLst>
                <a:latin typeface="America XIX" pitchFamily="50" charset="-52"/>
              </a:rPr>
              <a:t>л</a:t>
            </a:r>
            <a:r>
              <a:rPr lang="ru-RU" sz="2000" b="1" dirty="0" smtClean="0">
                <a:solidFill>
                  <a:srgbClr val="7030A0"/>
                </a:solidFill>
                <a:effectLst>
                  <a:outerShdw blurRad="38100" dist="38100" dir="2700000" algn="tl">
                    <a:srgbClr val="000000">
                      <a:alpha val="43137"/>
                    </a:srgbClr>
                  </a:outerShdw>
                </a:effectLst>
                <a:latin typeface="America XIX" pitchFamily="50" charset="-52"/>
              </a:rPr>
              <a:t>ето </a:t>
            </a:r>
            <a:r>
              <a:rPr lang="ru-RU" sz="2000" b="1" dirty="0">
                <a:solidFill>
                  <a:srgbClr val="7030A0"/>
                </a:solidFill>
                <a:effectLst>
                  <a:outerShdw blurRad="38100" dist="38100" dir="2700000" algn="tl">
                    <a:srgbClr val="000000">
                      <a:alpha val="43137"/>
                    </a:srgbClr>
                  </a:outerShdw>
                </a:effectLst>
                <a:latin typeface="America XIX" pitchFamily="50" charset="-52"/>
              </a:rPr>
              <a:t>в</a:t>
            </a:r>
            <a:r>
              <a:rPr lang="ru-RU" sz="2000" b="1" dirty="0" smtClean="0">
                <a:solidFill>
                  <a:srgbClr val="7030A0"/>
                </a:solidFill>
                <a:effectLst>
                  <a:outerShdw blurRad="38100" dist="38100" dir="2700000" algn="tl">
                    <a:srgbClr val="000000">
                      <a:alpha val="43137"/>
                    </a:srgbClr>
                  </a:outerShdw>
                </a:effectLst>
                <a:latin typeface="America XIX" pitchFamily="50" charset="-52"/>
              </a:rPr>
              <a:t>ыезжает в подмосковную </a:t>
            </a:r>
            <a:r>
              <a:rPr lang="ru-RU" sz="2000" b="1" dirty="0">
                <a:solidFill>
                  <a:srgbClr val="7030A0"/>
                </a:solidFill>
                <a:effectLst>
                  <a:outerShdw blurRad="38100" dist="38100" dir="2700000" algn="tl">
                    <a:srgbClr val="000000">
                      <a:alpha val="43137"/>
                    </a:srgbClr>
                  </a:outerShdw>
                </a:effectLst>
                <a:latin typeface="America XIX" pitchFamily="50" charset="-52"/>
              </a:rPr>
              <a:t>у</a:t>
            </a:r>
            <a:r>
              <a:rPr lang="ru-RU" sz="2000" b="1" dirty="0" smtClean="0">
                <a:solidFill>
                  <a:srgbClr val="7030A0"/>
                </a:solidFill>
                <a:effectLst>
                  <a:outerShdw blurRad="38100" dist="38100" dir="2700000" algn="tl">
                    <a:srgbClr val="000000">
                      <a:alpha val="43137"/>
                    </a:srgbClr>
                  </a:outerShdw>
                </a:effectLst>
                <a:latin typeface="America XIX" pitchFamily="50" charset="-52"/>
              </a:rPr>
              <a:t>садьбу Захарово, где </a:t>
            </a:r>
            <a:r>
              <a:rPr lang="ru-RU" sz="2000" b="1" dirty="0">
                <a:solidFill>
                  <a:srgbClr val="7030A0"/>
                </a:solidFill>
                <a:effectLst>
                  <a:outerShdw blurRad="38100" dist="38100" dir="2700000" algn="tl">
                    <a:srgbClr val="000000">
                      <a:alpha val="43137"/>
                    </a:srgbClr>
                  </a:outerShdw>
                </a:effectLst>
                <a:latin typeface="America XIX" pitchFamily="50" charset="-52"/>
              </a:rPr>
              <a:t>з</a:t>
            </a:r>
            <a:r>
              <a:rPr lang="ru-RU" sz="2000" b="1" dirty="0" smtClean="0">
                <a:solidFill>
                  <a:srgbClr val="7030A0"/>
                </a:solidFill>
                <a:effectLst>
                  <a:outerShdw blurRad="38100" dist="38100" dir="2700000" algn="tl">
                    <a:srgbClr val="000000">
                      <a:alpha val="43137"/>
                    </a:srgbClr>
                  </a:outerShdw>
                </a:effectLst>
                <a:latin typeface="America XIX" pitchFamily="50" charset="-52"/>
              </a:rPr>
              <a:t>накомится </a:t>
            </a:r>
            <a:r>
              <a:rPr lang="ru-RU" sz="2000" b="1" dirty="0">
                <a:solidFill>
                  <a:srgbClr val="7030A0"/>
                </a:solidFill>
                <a:effectLst>
                  <a:outerShdw blurRad="38100" dist="38100" dir="2700000" algn="tl">
                    <a:srgbClr val="000000">
                      <a:alpha val="43137"/>
                    </a:srgbClr>
                  </a:outerShdw>
                </a:effectLst>
                <a:latin typeface="America XIX" pitchFamily="50" charset="-52"/>
              </a:rPr>
              <a:t>с</a:t>
            </a:r>
            <a:r>
              <a:rPr lang="ru-RU" sz="2000" b="1" dirty="0" smtClean="0">
                <a:solidFill>
                  <a:srgbClr val="7030A0"/>
                </a:solidFill>
                <a:effectLst>
                  <a:outerShdw blurRad="38100" dist="38100" dir="2700000" algn="tl">
                    <a:srgbClr val="000000">
                      <a:alpha val="43137"/>
                    </a:srgbClr>
                  </a:outerShdw>
                </a:effectLst>
                <a:latin typeface="America XIX" pitchFamily="50" charset="-52"/>
              </a:rPr>
              <a:t> </a:t>
            </a:r>
            <a:r>
              <a:rPr lang="ru-RU" sz="2000" b="1" dirty="0">
                <a:solidFill>
                  <a:srgbClr val="7030A0"/>
                </a:solidFill>
                <a:effectLst>
                  <a:outerShdw blurRad="38100" dist="38100" dir="2700000" algn="tl">
                    <a:srgbClr val="000000">
                      <a:alpha val="43137"/>
                    </a:srgbClr>
                  </a:outerShdw>
                </a:effectLst>
                <a:latin typeface="America XIX" pitchFamily="50" charset="-52"/>
              </a:rPr>
              <a:t>д</a:t>
            </a:r>
            <a:r>
              <a:rPr lang="ru-RU" sz="2000" b="1" dirty="0" smtClean="0">
                <a:solidFill>
                  <a:srgbClr val="7030A0"/>
                </a:solidFill>
                <a:effectLst>
                  <a:outerShdw blurRad="38100" dist="38100" dir="2700000" algn="tl">
                    <a:srgbClr val="000000">
                      <a:alpha val="43137"/>
                    </a:srgbClr>
                  </a:outerShdw>
                </a:effectLst>
                <a:latin typeface="America XIX" pitchFamily="50" charset="-52"/>
              </a:rPr>
              <a:t>еревенским </a:t>
            </a:r>
          </a:p>
          <a:p>
            <a:pPr algn="ctr"/>
            <a:r>
              <a:rPr lang="ru-RU" sz="2000" b="1" dirty="0">
                <a:solidFill>
                  <a:srgbClr val="7030A0"/>
                </a:solidFill>
                <a:effectLst>
                  <a:outerShdw blurRad="38100" dist="38100" dir="2700000" algn="tl">
                    <a:srgbClr val="000000">
                      <a:alpha val="43137"/>
                    </a:srgbClr>
                  </a:outerShdw>
                </a:effectLst>
                <a:latin typeface="America XIX" pitchFamily="50" charset="-52"/>
              </a:rPr>
              <a:t>у</a:t>
            </a:r>
            <a:r>
              <a:rPr lang="ru-RU" sz="2000" b="1" dirty="0" smtClean="0">
                <a:solidFill>
                  <a:srgbClr val="7030A0"/>
                </a:solidFill>
                <a:effectLst>
                  <a:outerShdw blurRad="38100" dist="38100" dir="2700000" algn="tl">
                    <a:srgbClr val="000000">
                      <a:alpha val="43137"/>
                    </a:srgbClr>
                  </a:outerShdw>
                </a:effectLst>
                <a:latin typeface="America XIX" pitchFamily="50" charset="-52"/>
              </a:rPr>
              <a:t>кладом жизни, </a:t>
            </a:r>
          </a:p>
          <a:p>
            <a:pPr algn="ctr"/>
            <a:r>
              <a:rPr lang="ru-RU" sz="2000" b="1" dirty="0">
                <a:solidFill>
                  <a:srgbClr val="7030A0"/>
                </a:solidFill>
                <a:effectLst>
                  <a:outerShdw blurRad="38100" dist="38100" dir="2700000" algn="tl">
                    <a:srgbClr val="000000">
                      <a:alpha val="43137"/>
                    </a:srgbClr>
                  </a:outerShdw>
                </a:effectLst>
                <a:latin typeface="America XIX" pitchFamily="50" charset="-52"/>
              </a:rPr>
              <a:t>н</a:t>
            </a:r>
            <a:r>
              <a:rPr lang="ru-RU" sz="2000" b="1" dirty="0" smtClean="0">
                <a:solidFill>
                  <a:srgbClr val="7030A0"/>
                </a:solidFill>
                <a:effectLst>
                  <a:outerShdw blurRad="38100" dist="38100" dir="2700000" algn="tl">
                    <a:srgbClr val="000000">
                      <a:alpha val="43137"/>
                    </a:srgbClr>
                  </a:outerShdw>
                </a:effectLst>
                <a:latin typeface="America XIX" pitchFamily="50" charset="-52"/>
              </a:rPr>
              <a:t>аходясь под благотворным </a:t>
            </a:r>
            <a:r>
              <a:rPr lang="ru-RU" sz="2000" b="1" dirty="0">
                <a:solidFill>
                  <a:srgbClr val="7030A0"/>
                </a:solidFill>
                <a:effectLst>
                  <a:outerShdw blurRad="38100" dist="38100" dir="2700000" algn="tl">
                    <a:srgbClr val="000000">
                      <a:alpha val="43137"/>
                    </a:srgbClr>
                  </a:outerShdw>
                </a:effectLst>
                <a:latin typeface="America XIX" pitchFamily="50" charset="-52"/>
              </a:rPr>
              <a:t>в</a:t>
            </a:r>
            <a:r>
              <a:rPr lang="ru-RU" sz="2000" b="1" dirty="0" smtClean="0">
                <a:solidFill>
                  <a:srgbClr val="7030A0"/>
                </a:solidFill>
                <a:effectLst>
                  <a:outerShdw blurRad="38100" dist="38100" dir="2700000" algn="tl">
                    <a:srgbClr val="000000">
                      <a:alpha val="43137"/>
                    </a:srgbClr>
                  </a:outerShdw>
                </a:effectLst>
                <a:latin typeface="America XIX" pitchFamily="50" charset="-52"/>
              </a:rPr>
              <a:t>лиянием </a:t>
            </a:r>
          </a:p>
          <a:p>
            <a:pPr algn="ctr"/>
            <a:r>
              <a:rPr lang="ru-RU" sz="2000" b="1" dirty="0">
                <a:solidFill>
                  <a:srgbClr val="7030A0"/>
                </a:solidFill>
                <a:effectLst>
                  <a:outerShdw blurRad="38100" dist="38100" dir="2700000" algn="tl">
                    <a:srgbClr val="000000">
                      <a:alpha val="43137"/>
                    </a:srgbClr>
                  </a:outerShdw>
                </a:effectLst>
                <a:latin typeface="America XIX" pitchFamily="50" charset="-52"/>
              </a:rPr>
              <a:t>р</a:t>
            </a:r>
            <a:r>
              <a:rPr lang="ru-RU" sz="2000" b="1" dirty="0" smtClean="0">
                <a:solidFill>
                  <a:srgbClr val="7030A0"/>
                </a:solidFill>
                <a:effectLst>
                  <a:outerShdw blurRad="38100" dist="38100" dir="2700000" algn="tl">
                    <a:srgbClr val="000000">
                      <a:alpha val="43137"/>
                    </a:srgbClr>
                  </a:outerShdw>
                </a:effectLst>
                <a:latin typeface="America XIX" pitchFamily="50" charset="-52"/>
              </a:rPr>
              <a:t>усской </a:t>
            </a:r>
            <a:r>
              <a:rPr lang="ru-RU" sz="2000" b="1" dirty="0">
                <a:solidFill>
                  <a:srgbClr val="7030A0"/>
                </a:solidFill>
                <a:effectLst>
                  <a:outerShdw blurRad="38100" dist="38100" dir="2700000" algn="tl">
                    <a:srgbClr val="000000">
                      <a:alpha val="43137"/>
                    </a:srgbClr>
                  </a:outerShdw>
                </a:effectLst>
                <a:latin typeface="America XIX" pitchFamily="50" charset="-52"/>
              </a:rPr>
              <a:t>к</a:t>
            </a:r>
            <a:r>
              <a:rPr lang="ru-RU" sz="2000" b="1" dirty="0" smtClean="0">
                <a:solidFill>
                  <a:srgbClr val="7030A0"/>
                </a:solidFill>
                <a:effectLst>
                  <a:outerShdw blurRad="38100" dist="38100" dir="2700000" algn="tl">
                    <a:srgbClr val="000000">
                      <a:alpha val="43137"/>
                    </a:srgbClr>
                  </a:outerShdw>
                </a:effectLst>
                <a:latin typeface="America XIX" pitchFamily="50" charset="-52"/>
              </a:rPr>
              <a:t>рестьянки </a:t>
            </a:r>
          </a:p>
          <a:p>
            <a:pPr algn="ctr"/>
            <a:r>
              <a:rPr lang="ru-RU" sz="2000" b="1" dirty="0">
                <a:solidFill>
                  <a:srgbClr val="7030A0"/>
                </a:solidFill>
                <a:effectLst>
                  <a:outerShdw blurRad="38100" dist="38100" dir="2700000" algn="tl">
                    <a:srgbClr val="000000">
                      <a:alpha val="43137"/>
                    </a:srgbClr>
                  </a:outerShdw>
                </a:effectLst>
                <a:latin typeface="America XIX" pitchFamily="50" charset="-52"/>
              </a:rPr>
              <a:t>н</a:t>
            </a:r>
            <a:r>
              <a:rPr lang="ru-RU" sz="2000" b="1" dirty="0" smtClean="0">
                <a:solidFill>
                  <a:srgbClr val="7030A0"/>
                </a:solidFill>
                <a:effectLst>
                  <a:outerShdw blurRad="38100" dist="38100" dir="2700000" algn="tl">
                    <a:srgbClr val="000000">
                      <a:alpha val="43137"/>
                    </a:srgbClr>
                  </a:outerShdw>
                </a:effectLst>
                <a:latin typeface="America XIX" pitchFamily="50" charset="-52"/>
              </a:rPr>
              <a:t>яни Арины Родионовны, играя</a:t>
            </a:r>
          </a:p>
          <a:p>
            <a:pPr algn="ctr"/>
            <a:r>
              <a:rPr lang="ru-RU" sz="2000" b="1" dirty="0" smtClean="0">
                <a:solidFill>
                  <a:srgbClr val="7030A0"/>
                </a:solidFill>
                <a:effectLst>
                  <a:outerShdw blurRad="38100" dist="38100" dir="2700000" algn="tl">
                    <a:srgbClr val="000000">
                      <a:alpha val="43137"/>
                    </a:srgbClr>
                  </a:outerShdw>
                </a:effectLst>
                <a:latin typeface="America XIX" pitchFamily="50" charset="-52"/>
              </a:rPr>
              <a:t> в народные </a:t>
            </a:r>
            <a:r>
              <a:rPr lang="ru-RU" sz="2000" b="1" dirty="0">
                <a:solidFill>
                  <a:srgbClr val="7030A0"/>
                </a:solidFill>
                <a:effectLst>
                  <a:outerShdw blurRad="38100" dist="38100" dir="2700000" algn="tl">
                    <a:srgbClr val="000000">
                      <a:alpha val="43137"/>
                    </a:srgbClr>
                  </a:outerShdw>
                </a:effectLst>
                <a:latin typeface="America XIX" pitchFamily="50" charset="-52"/>
              </a:rPr>
              <a:t>и</a:t>
            </a:r>
            <a:r>
              <a:rPr lang="ru-RU" sz="2000" b="1" dirty="0" smtClean="0">
                <a:solidFill>
                  <a:srgbClr val="7030A0"/>
                </a:solidFill>
                <a:effectLst>
                  <a:outerShdw blurRad="38100" dist="38100" dir="2700000" algn="tl">
                    <a:srgbClr val="000000">
                      <a:alpha val="43137"/>
                    </a:srgbClr>
                  </a:outerShdw>
                </a:effectLst>
                <a:latin typeface="America XIX" pitchFamily="50" charset="-52"/>
              </a:rPr>
              <a:t>гры с деревенскими ребятишками.</a:t>
            </a:r>
            <a:endParaRPr lang="ru-RU" sz="2000" b="1" dirty="0">
              <a:solidFill>
                <a:srgbClr val="7030A0"/>
              </a:solidFill>
              <a:effectLst>
                <a:outerShdw blurRad="38100" dist="38100" dir="2700000" algn="tl">
                  <a:srgbClr val="000000">
                    <a:alpha val="43137"/>
                  </a:srgbClr>
                </a:outerShdw>
              </a:effectLst>
              <a:latin typeface="America XIX" pitchFamily="50" charset="-52"/>
            </a:endParaRPr>
          </a:p>
        </p:txBody>
      </p:sp>
      <p:pic>
        <p:nvPicPr>
          <p:cNvPr id="4" name="Picture 2" descr="C:\Users\ученмк\Desktop\07.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43608" y="173643"/>
            <a:ext cx="3168352" cy="2293549"/>
          </a:xfrm>
          <a:prstGeom prst="rect">
            <a:avLst/>
          </a:prstGeom>
          <a:ln>
            <a:noFill/>
          </a:ln>
          <a:effectLst>
            <a:glow rad="101600">
              <a:schemeClr val="accent6">
                <a:satMod val="175000"/>
                <a:alpha val="40000"/>
              </a:schemeClr>
            </a:glow>
            <a:softEdge rad="112500"/>
          </a:effectLst>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5387" y="160202"/>
            <a:ext cx="3821392" cy="2219221"/>
          </a:xfrm>
          <a:prstGeom prst="rect">
            <a:avLst/>
          </a:prstGeom>
          <a:ln>
            <a:noFill/>
          </a:ln>
          <a:effectLst>
            <a:glow rad="139700">
              <a:schemeClr val="accent6">
                <a:satMod val="175000"/>
                <a:alpha val="40000"/>
              </a:schemeClr>
            </a:glow>
            <a:softEdge rad="112500"/>
          </a:effectLst>
        </p:spPr>
      </p:pic>
    </p:spTree>
    <p:extLst>
      <p:ext uri="{BB962C8B-B14F-4D97-AF65-F5344CB8AC3E}">
        <p14:creationId xmlns:p14="http://schemas.microsoft.com/office/powerpoint/2010/main" val="42631699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29"/>
            <a:ext cx="9180004"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3717032"/>
            <a:ext cx="2304256" cy="2530677"/>
          </a:xfrm>
          <a:prstGeom prst="rect">
            <a:avLst/>
          </a:prstGeom>
          <a:effectLst>
            <a:glow rad="228600">
              <a:schemeClr val="accent6">
                <a:satMod val="175000"/>
                <a:alpha val="40000"/>
              </a:schemeClr>
            </a:glow>
          </a:effectLst>
        </p:spPr>
      </p:pic>
      <p:sp>
        <p:nvSpPr>
          <p:cNvPr id="4" name="Прямоугольник 3"/>
          <p:cNvSpPr/>
          <p:nvPr/>
        </p:nvSpPr>
        <p:spPr>
          <a:xfrm>
            <a:off x="1591498" y="1131709"/>
            <a:ext cx="5923416" cy="2585323"/>
          </a:xfrm>
          <a:prstGeom prst="rect">
            <a:avLst/>
          </a:prstGeom>
          <a:noFill/>
          <a:effectLst>
            <a:glow rad="139700">
              <a:schemeClr val="accent6">
                <a:satMod val="175000"/>
                <a:alpha val="40000"/>
              </a:schemeClr>
            </a:glow>
          </a:effectLst>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America XIX" pitchFamily="50" charset="-52"/>
              </a:rPr>
              <a:t>БЛАГОДАРИМ</a:t>
            </a:r>
            <a:b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America XIX" pitchFamily="50" charset="-52"/>
              </a:rPr>
            </a:b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America XIX" pitchFamily="50" charset="-52"/>
              </a:rPr>
              <a:t>ЗА</a:t>
            </a:r>
            <a:b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America XIX" pitchFamily="50" charset="-52"/>
              </a:rPr>
            </a:b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America XIX" pitchFamily="50" charset="-52"/>
              </a:rPr>
              <a:t>ВНИМАНИЕ!</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America XIX" pitchFamily="50" charset="-52"/>
            </a:endParaRPr>
          </a:p>
        </p:txBody>
      </p:sp>
      <p:sp>
        <p:nvSpPr>
          <p:cNvPr id="6" name="TextBox 5"/>
          <p:cNvSpPr txBox="1"/>
          <p:nvPr/>
        </p:nvSpPr>
        <p:spPr>
          <a:xfrm>
            <a:off x="1331640" y="5373215"/>
            <a:ext cx="3038011" cy="646331"/>
          </a:xfrm>
          <a:prstGeom prst="rect">
            <a:avLst/>
          </a:prstGeom>
          <a:noFill/>
        </p:spPr>
        <p:txBody>
          <a:bodyPr wrap="none" rtlCol="0">
            <a:spAutoFit/>
          </a:bodyPr>
          <a:lstStyle/>
          <a:p>
            <a:pPr algn="ctr"/>
            <a:r>
              <a:rPr lang="ru-RU" dirty="0" smtClean="0">
                <a:latin typeface="America XIX" pitchFamily="50" charset="-52"/>
              </a:rPr>
              <a:t>МБУК КДЦ «РОДНИК»</a:t>
            </a:r>
          </a:p>
          <a:p>
            <a:pPr algn="ctr"/>
            <a:r>
              <a:rPr lang="ru-RU" dirty="0" smtClean="0">
                <a:latin typeface="America XIX" pitchFamily="50" charset="-52"/>
              </a:rPr>
              <a:t>2024г.</a:t>
            </a:r>
            <a:endParaRPr lang="ru-RU" dirty="0">
              <a:latin typeface="America XIX" pitchFamily="50" charset="-52"/>
            </a:endParaRPr>
          </a:p>
        </p:txBody>
      </p:sp>
    </p:spTree>
    <p:extLst>
      <p:ext uri="{BB962C8B-B14F-4D97-AF65-F5344CB8AC3E}">
        <p14:creationId xmlns:p14="http://schemas.microsoft.com/office/powerpoint/2010/main" val="39338929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BEBA8EAE-BF5A-486C-A8C5-ECC9F3942E4B}">
                <a14:imgProps xmlns:a14="http://schemas.microsoft.com/office/drawing/2010/main">
                  <a14:imgLayer r:embed="rId3">
                    <a14:imgEffect>
                      <a14:sharpenSoften amount="12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187624" y="2348880"/>
            <a:ext cx="6912768" cy="4062651"/>
          </a:xfrm>
          <a:prstGeom prst="rect">
            <a:avLst/>
          </a:prstGeom>
          <a:gradFill>
            <a:gsLst>
              <a:gs pos="27000">
                <a:schemeClr val="lt2">
                  <a:tint val="80000"/>
                  <a:satMod val="300000"/>
                  <a:alpha val="15000"/>
                </a:schemeClr>
              </a:gs>
              <a:gs pos="100000">
                <a:schemeClr val="lt2">
                  <a:shade val="30000"/>
                  <a:satMod val="200000"/>
                </a:schemeClr>
              </a:gs>
            </a:gsLst>
            <a:path path="circle">
              <a:fillToRect l="50000" t="50000" r="50000" b="50000"/>
            </a:path>
          </a:gradFill>
          <a:effectLst>
            <a:glow rad="139700">
              <a:schemeClr val="accent5">
                <a:satMod val="175000"/>
                <a:alpha val="40000"/>
              </a:schemeClr>
            </a:glow>
          </a:effectLst>
        </p:spPr>
        <p:txBody>
          <a:bodyPr wrap="square">
            <a:spAutoFit/>
          </a:bodyPr>
          <a:lstStyle/>
          <a:p>
            <a:pPr algn="ctr"/>
            <a:r>
              <a:rPr lang="ru-RU" sz="2400" b="1" dirty="0">
                <a:solidFill>
                  <a:srgbClr val="7030A0"/>
                </a:solidFill>
                <a:effectLst>
                  <a:outerShdw blurRad="38100" dist="38100" dir="2700000" algn="tl">
                    <a:srgbClr val="000000">
                      <a:alpha val="43137"/>
                    </a:srgbClr>
                  </a:outerShdw>
                </a:effectLst>
                <a:latin typeface="America XIX" pitchFamily="50" charset="-52"/>
              </a:rPr>
              <a:t>И так, какие же игры были известны А.С. Пушкину и в какие из них </a:t>
            </a:r>
            <a:endParaRPr lang="ru-RU" sz="2400" b="1" dirty="0" smtClean="0">
              <a:solidFill>
                <a:srgbClr val="7030A0"/>
              </a:solidFill>
              <a:effectLst>
                <a:outerShdw blurRad="38100" dist="38100" dir="2700000" algn="tl">
                  <a:srgbClr val="000000">
                    <a:alpha val="43137"/>
                  </a:srgbClr>
                </a:outerShdw>
              </a:effectLst>
              <a:latin typeface="America XIX" pitchFamily="50" charset="-52"/>
            </a:endParaRPr>
          </a:p>
          <a:p>
            <a:pPr algn="ctr"/>
            <a:r>
              <a:rPr lang="ru-RU" sz="2400" b="1" dirty="0" smtClean="0">
                <a:solidFill>
                  <a:srgbClr val="7030A0"/>
                </a:solidFill>
                <a:effectLst>
                  <a:outerShdw blurRad="38100" dist="38100" dir="2700000" algn="tl">
                    <a:srgbClr val="000000">
                      <a:alpha val="43137"/>
                    </a:srgbClr>
                  </a:outerShdw>
                </a:effectLst>
                <a:latin typeface="America XIX" pitchFamily="50" charset="-52"/>
              </a:rPr>
              <a:t>могли </a:t>
            </a:r>
            <a:r>
              <a:rPr lang="ru-RU" sz="2400" b="1" dirty="0">
                <a:solidFill>
                  <a:srgbClr val="7030A0"/>
                </a:solidFill>
                <a:effectLst>
                  <a:outerShdw blurRad="38100" dist="38100" dir="2700000" algn="tl">
                    <a:srgbClr val="000000">
                      <a:alpha val="43137"/>
                    </a:srgbClr>
                  </a:outerShdw>
                </a:effectLst>
                <a:latin typeface="America XIX" pitchFamily="50" charset="-52"/>
              </a:rPr>
              <a:t>играть герои пушкинских произведений? </a:t>
            </a:r>
            <a:endParaRPr lang="ru-RU" sz="2400" b="1" dirty="0" smtClean="0">
              <a:solidFill>
                <a:srgbClr val="7030A0"/>
              </a:solidFill>
              <a:effectLst>
                <a:outerShdw blurRad="38100" dist="38100" dir="2700000" algn="tl">
                  <a:srgbClr val="000000">
                    <a:alpha val="43137"/>
                  </a:srgbClr>
                </a:outerShdw>
              </a:effectLst>
              <a:latin typeface="America XIX" pitchFamily="50" charset="-52"/>
            </a:endParaRPr>
          </a:p>
          <a:p>
            <a:pPr algn="ctr"/>
            <a:r>
              <a:rPr lang="ru-RU" sz="2400" dirty="0" smtClean="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Обратимся к культурному, литературному </a:t>
            </a:r>
            <a:r>
              <a:rPr lang="ru-RU" sz="2400" dirty="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и </a:t>
            </a:r>
            <a:r>
              <a:rPr lang="ru-RU" sz="2400" dirty="0" smtClean="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духовному наследию </a:t>
            </a:r>
            <a:r>
              <a:rPr lang="ru-RU" sz="2400" dirty="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великого поэта. </a:t>
            </a:r>
            <a:br>
              <a:rPr lang="ru-RU" sz="2400" dirty="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br>
            <a:r>
              <a:rPr lang="ru-RU" sz="2400" dirty="0" smtClean="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Вспомним литературные </a:t>
            </a:r>
            <a:r>
              <a:rPr lang="ru-RU" sz="2400" dirty="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произведения, в которых упоминается об </a:t>
            </a:r>
            <a:r>
              <a:rPr lang="ru-RU" sz="2400" dirty="0" smtClean="0">
                <a:solidFill>
                  <a:srgbClr val="7030A0"/>
                </a:solidFill>
                <a:effectLst>
                  <a:outerShdw blurRad="38100" dist="38100" dir="2700000" algn="tl">
                    <a:srgbClr val="000000">
                      <a:alpha val="43137"/>
                    </a:srgbClr>
                  </a:outerShdw>
                </a:effectLst>
                <a:latin typeface="America XIX" pitchFamily="50" charset="-52"/>
                <a:cs typeface="Times New Roman" panose="02020603050405020304" pitchFamily="18" charset="0"/>
              </a:rPr>
              <a:t>играх.</a:t>
            </a:r>
            <a:r>
              <a:rPr lang="ru-RU" sz="2400" dirty="0">
                <a:solidFill>
                  <a:prstClr val="black"/>
                </a:solidFill>
                <a:latin typeface="Times New Roman" panose="02020603050405020304" pitchFamily="18" charset="0"/>
                <a:cs typeface="Times New Roman" panose="02020603050405020304" pitchFamily="18" charset="0"/>
              </a:rPr>
              <a:t/>
            </a:r>
            <a:br>
              <a:rPr lang="ru-RU" sz="2400" dirty="0">
                <a:solidFill>
                  <a:prstClr val="black"/>
                </a:solidFill>
                <a:latin typeface="Times New Roman" panose="02020603050405020304" pitchFamily="18" charset="0"/>
                <a:cs typeface="Times New Roman" panose="02020603050405020304" pitchFamily="18" charset="0"/>
              </a:rPr>
            </a:br>
            <a:endParaRPr lang="ru-RU" b="1" dirty="0"/>
          </a:p>
        </p:txBody>
      </p:sp>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808" y="116632"/>
            <a:ext cx="3813628" cy="2045852"/>
          </a:xfrm>
          <a:prstGeom prst="rect">
            <a:avLst/>
          </a:prstGeom>
          <a:ln>
            <a:noFill/>
          </a:ln>
          <a:effectLst>
            <a:glow rad="139700">
              <a:schemeClr val="accent6">
                <a:satMod val="175000"/>
                <a:alpha val="40000"/>
              </a:schemeClr>
            </a:glow>
            <a:softEdge rad="112500"/>
          </a:effectLst>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7624" y="1484784"/>
            <a:ext cx="2021892" cy="1137314"/>
          </a:xfrm>
          <a:prstGeom prst="rect">
            <a:avLst/>
          </a:prstGeom>
        </p:spPr>
      </p:pic>
    </p:spTree>
    <p:extLst>
      <p:ext uri="{BB962C8B-B14F-4D97-AF65-F5344CB8AC3E}">
        <p14:creationId xmlns:p14="http://schemas.microsoft.com/office/powerpoint/2010/main" val="17484024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3" name="Picture 2"/>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44008" y="1268760"/>
            <a:ext cx="3422072" cy="2376264"/>
          </a:xfrm>
          <a:prstGeom prst="rect">
            <a:avLst/>
          </a:prstGeom>
          <a:ln>
            <a:noFill/>
          </a:ln>
          <a:effectLst>
            <a:glow rad="139700">
              <a:schemeClr val="accent6">
                <a:satMod val="175000"/>
                <a:alpha val="40000"/>
              </a:schemeClr>
            </a:glo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827584" y="890424"/>
            <a:ext cx="7488832" cy="6001643"/>
          </a:xfrm>
          <a:prstGeom prst="rect">
            <a:avLst/>
          </a:prstGeom>
        </p:spPr>
        <p:txBody>
          <a:bodyPr wrap="square">
            <a:spAutoFit/>
          </a:bodyPr>
          <a:lstStyle/>
          <a:p>
            <a:r>
              <a:rPr lang="ru-RU" sz="1600" dirty="0" smtClean="0">
                <a:effectLst>
                  <a:outerShdw blurRad="38100" dist="38100" dir="2700000" algn="tl">
                    <a:srgbClr val="000000">
                      <a:alpha val="43137"/>
                    </a:srgbClr>
                  </a:outerShdw>
                </a:effectLst>
                <a:latin typeface="America XIX" pitchFamily="50" charset="-52"/>
              </a:rPr>
              <a:t>  </a:t>
            </a:r>
            <a:r>
              <a:rPr lang="ru-RU" sz="1600" b="1" dirty="0" smtClean="0">
                <a:effectLst>
                  <a:outerShdw blurRad="38100" dist="38100" dir="2700000" algn="tl">
                    <a:srgbClr val="000000">
                      <a:alpha val="43137"/>
                    </a:srgbClr>
                  </a:outerShdw>
                </a:effectLst>
                <a:latin typeface="America XIX" pitchFamily="50" charset="-52"/>
              </a:rPr>
              <a:t>Эта </a:t>
            </a:r>
            <a:r>
              <a:rPr lang="ru-RU" sz="1600" b="1" dirty="0">
                <a:effectLst>
                  <a:outerShdw blurRad="38100" dist="38100" dir="2700000" algn="tl">
                    <a:srgbClr val="000000">
                      <a:alpha val="43137"/>
                    </a:srgbClr>
                  </a:outerShdw>
                </a:effectLst>
                <a:latin typeface="America XIX" pitchFamily="50" charset="-52"/>
              </a:rPr>
              <a:t>игра - забава известна </a:t>
            </a:r>
            <a:r>
              <a:rPr lang="ru-RU" sz="1600" b="1" dirty="0" smtClean="0">
                <a:effectLst>
                  <a:outerShdw blurRad="38100" dist="38100" dir="2700000" algn="tl">
                    <a:srgbClr val="000000">
                      <a:alpha val="43137"/>
                    </a:srgbClr>
                  </a:outerShdw>
                </a:effectLst>
                <a:latin typeface="America XIX" pitchFamily="50" charset="-52"/>
              </a:rPr>
              <a:t>                </a:t>
            </a:r>
          </a:p>
          <a:p>
            <a:r>
              <a:rPr lang="ru-RU" sz="1600" b="1" dirty="0" smtClean="0">
                <a:effectLst>
                  <a:outerShdw blurRad="38100" dist="38100" dir="2700000" algn="tl">
                    <a:srgbClr val="000000">
                      <a:alpha val="43137"/>
                    </a:srgbClr>
                  </a:outerShdw>
                </a:effectLst>
                <a:latin typeface="America XIX" pitchFamily="50" charset="-52"/>
              </a:rPr>
              <a:t>   всем </a:t>
            </a:r>
            <a:r>
              <a:rPr lang="ru-RU" sz="1600" b="1" dirty="0">
                <a:effectLst>
                  <a:outerShdw blurRad="38100" dist="38100" dir="2700000" algn="tl">
                    <a:srgbClr val="000000">
                      <a:alpha val="43137"/>
                    </a:srgbClr>
                  </a:outerShdw>
                </a:effectLst>
                <a:latin typeface="America XIX" pitchFamily="50" charset="-52"/>
              </a:rPr>
              <a:t>уже с детского </a:t>
            </a:r>
            <a:r>
              <a:rPr lang="ru-RU" sz="1600" b="1" dirty="0" smtClean="0">
                <a:effectLst>
                  <a:outerShdw blurRad="38100" dist="38100" dir="2700000" algn="tl">
                    <a:srgbClr val="000000">
                      <a:alpha val="43137"/>
                    </a:srgbClr>
                  </a:outerShdw>
                </a:effectLst>
                <a:latin typeface="America XIX" pitchFamily="50" charset="-52"/>
              </a:rPr>
              <a:t>сада</a:t>
            </a:r>
            <a:r>
              <a:rPr lang="ru-RU" sz="1600" b="1" dirty="0">
                <a:effectLst>
                  <a:outerShdw blurRad="38100" dist="38100" dir="2700000" algn="tl">
                    <a:srgbClr val="000000">
                      <a:alpha val="43137"/>
                    </a:srgbClr>
                  </a:outerShdw>
                </a:effectLst>
                <a:latin typeface="America XIX" pitchFamily="50" charset="-52"/>
              </a:rPr>
              <a:t>.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Мы Водим </a:t>
            </a:r>
            <a:r>
              <a:rPr lang="ru-RU" sz="1600" b="1" dirty="0">
                <a:effectLst>
                  <a:outerShdw blurRad="38100" dist="38100" dir="2700000" algn="tl">
                    <a:srgbClr val="000000">
                      <a:alpha val="43137"/>
                    </a:srgbClr>
                  </a:outerShdw>
                </a:effectLst>
                <a:latin typeface="America XIX" pitchFamily="50" charset="-52"/>
              </a:rPr>
              <a:t>хороводы вокруг</a:t>
            </a:r>
            <a:r>
              <a:rPr lang="ru-RU" sz="1600" b="1" dirty="0" smtClean="0">
                <a:effectLst>
                  <a:outerShdw blurRad="38100" dist="38100" dir="2700000" algn="tl">
                    <a:srgbClr val="000000">
                      <a:alpha val="43137"/>
                    </a:srgbClr>
                  </a:outerShdw>
                </a:effectLst>
                <a:latin typeface="America XIX" pitchFamily="50" charset="-52"/>
              </a:rPr>
              <a:t> </a:t>
            </a:r>
          </a:p>
          <a:p>
            <a:r>
              <a:rPr lang="ru-RU" sz="1600" b="1" dirty="0" smtClean="0">
                <a:effectLst>
                  <a:outerShdw blurRad="38100" dist="38100" dir="2700000" algn="tl">
                    <a:srgbClr val="000000">
                      <a:alpha val="43137"/>
                    </a:srgbClr>
                  </a:outerShdw>
                </a:effectLst>
                <a:latin typeface="America XIX" pitchFamily="50" charset="-52"/>
              </a:rPr>
              <a:t> ёлочки встречая </a:t>
            </a:r>
            <a:r>
              <a:rPr lang="ru-RU" sz="1600" b="1" dirty="0">
                <a:effectLst>
                  <a:outerShdw blurRad="38100" dist="38100" dir="2700000" algn="tl">
                    <a:srgbClr val="000000">
                      <a:alpha val="43137"/>
                    </a:srgbClr>
                  </a:outerShdw>
                </a:effectLst>
                <a:latin typeface="America XIX" pitchFamily="50" charset="-52"/>
              </a:rPr>
              <a:t>Новый год,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a:effectLst>
                  <a:outerShdw blurRad="38100" dist="38100" dir="2700000" algn="tl">
                    <a:srgbClr val="000000">
                      <a:alpha val="43137"/>
                    </a:srgbClr>
                  </a:outerShdw>
                </a:effectLst>
                <a:latin typeface="America XIX" pitchFamily="50" charset="-52"/>
              </a:rPr>
              <a:t>п</a:t>
            </a:r>
            <a:r>
              <a:rPr lang="ru-RU" sz="1600" b="1" dirty="0" smtClean="0">
                <a:effectLst>
                  <a:outerShdw blurRad="38100" dist="38100" dir="2700000" algn="tl">
                    <a:srgbClr val="000000">
                      <a:alpha val="43137"/>
                    </a:srgbClr>
                  </a:outerShdw>
                </a:effectLst>
                <a:latin typeface="America XIX" pitchFamily="50" charset="-52"/>
              </a:rPr>
              <a:t>оздравляя именинников.</a:t>
            </a:r>
          </a:p>
          <a:p>
            <a:r>
              <a:rPr lang="ru-RU" sz="1600" b="1" dirty="0" smtClean="0">
                <a:effectLst>
                  <a:outerShdw blurRad="38100" dist="38100" dir="2700000" algn="tl">
                    <a:srgbClr val="000000">
                      <a:alpha val="43137"/>
                    </a:srgbClr>
                  </a:outerShdw>
                </a:effectLst>
                <a:latin typeface="America XIX" pitchFamily="50" charset="-52"/>
              </a:rPr>
              <a:t> </a:t>
            </a:r>
          </a:p>
          <a:p>
            <a:endParaRPr lang="ru-RU" sz="1600" b="1" dirty="0" smtClean="0">
              <a:effectLst>
                <a:outerShdw blurRad="38100" dist="38100" dir="2700000" algn="tl">
                  <a:srgbClr val="000000">
                    <a:alpha val="43137"/>
                  </a:srgbClr>
                </a:outerShdw>
              </a:effectLst>
              <a:latin typeface="America XIX" pitchFamily="50" charset="-52"/>
            </a:endParaRPr>
          </a:p>
          <a:p>
            <a:endParaRPr lang="ru-RU" sz="1600" b="1" dirty="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Вот </a:t>
            </a:r>
            <a:r>
              <a:rPr lang="ru-RU" sz="1600" b="1" dirty="0">
                <a:effectLst>
                  <a:outerShdw blurRad="38100" dist="38100" dir="2700000" algn="tl">
                    <a:srgbClr val="000000">
                      <a:alpha val="43137"/>
                    </a:srgbClr>
                  </a:outerShdw>
                </a:effectLst>
                <a:latin typeface="America XIX" pitchFamily="50" charset="-52"/>
              </a:rPr>
              <a:t>так же в хороводах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принимал </a:t>
            </a:r>
            <a:r>
              <a:rPr lang="ru-RU" sz="1600" b="1" dirty="0">
                <a:effectLst>
                  <a:outerShdw blurRad="38100" dist="38100" dir="2700000" algn="tl">
                    <a:srgbClr val="000000">
                      <a:alpha val="43137"/>
                    </a:srgbClr>
                  </a:outerShdw>
                </a:effectLst>
                <a:latin typeface="America XIX" pitchFamily="50" charset="-52"/>
              </a:rPr>
              <a:t>участие и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Александр </a:t>
            </a:r>
            <a:r>
              <a:rPr lang="ru-RU" sz="1600" b="1" dirty="0">
                <a:effectLst>
                  <a:outerShdw blurRad="38100" dist="38100" dir="2700000" algn="tl">
                    <a:srgbClr val="000000">
                      <a:alpha val="43137"/>
                    </a:srgbClr>
                  </a:outerShdw>
                </a:effectLst>
                <a:latin typeface="America XIX" pitchFamily="50" charset="-52"/>
              </a:rPr>
              <a:t>Пушкин.</a:t>
            </a:r>
            <a:br>
              <a:rPr lang="ru-RU" sz="1600" b="1" dirty="0">
                <a:effectLst>
                  <a:outerShdw blurRad="38100" dist="38100" dir="2700000" algn="tl">
                    <a:srgbClr val="000000">
                      <a:alpha val="43137"/>
                    </a:srgbClr>
                  </a:outerShdw>
                </a:effectLst>
                <a:latin typeface="America XIX" pitchFamily="50" charset="-52"/>
              </a:rPr>
            </a:br>
            <a:r>
              <a:rPr lang="ru-RU" sz="1600" b="1" dirty="0">
                <a:effectLst>
                  <a:outerShdw blurRad="38100" dist="38100" dir="2700000" algn="tl">
                    <a:srgbClr val="000000">
                      <a:alpha val="43137"/>
                    </a:srgbClr>
                  </a:outerShdw>
                </a:effectLst>
                <a:latin typeface="America XIX" pitchFamily="50" charset="-52"/>
              </a:rPr>
              <a:t>Очень любил Александр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Сергеевич </a:t>
            </a:r>
            <a:r>
              <a:rPr lang="ru-RU" sz="1600" b="1" dirty="0">
                <a:effectLst>
                  <a:outerShdw blurRad="38100" dist="38100" dir="2700000" algn="tl">
                    <a:srgbClr val="000000">
                      <a:alpha val="43137"/>
                    </a:srgbClr>
                  </a:outerShdw>
                </a:effectLst>
                <a:latin typeface="America XIX" pitchFamily="50" charset="-52"/>
              </a:rPr>
              <a:t>народные песни.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Он собирал целую </a:t>
            </a:r>
            <a:r>
              <a:rPr lang="ru-RU" sz="1600" b="1" dirty="0">
                <a:effectLst>
                  <a:outerShdw blurRad="38100" dist="38100" dir="2700000" algn="tl">
                    <a:srgbClr val="000000">
                      <a:alpha val="43137"/>
                    </a:srgbClr>
                  </a:outerShdw>
                </a:effectLst>
                <a:latin typeface="America XIX" pitchFamily="50" charset="-52"/>
              </a:rPr>
              <a:t>тетрадь, </a:t>
            </a:r>
            <a:r>
              <a:rPr lang="ru-RU" sz="1600" b="1" dirty="0" smtClean="0">
                <a:effectLst>
                  <a:outerShdw blurRad="38100" dist="38100" dir="2700000" algn="tl">
                    <a:srgbClr val="000000">
                      <a:alpha val="43137"/>
                    </a:srgbClr>
                  </a:outerShdw>
                </a:effectLst>
                <a:latin typeface="America XIX" pitchFamily="50" charset="-52"/>
              </a:rPr>
              <a:t>и      </a:t>
            </a:r>
          </a:p>
          <a:p>
            <a:r>
              <a:rPr lang="ru-RU" sz="1600" b="1" dirty="0" smtClean="0">
                <a:effectLst>
                  <a:outerShdw blurRad="38100" dist="38100" dir="2700000" algn="tl">
                    <a:srgbClr val="000000">
                      <a:alpha val="43137"/>
                    </a:srgbClr>
                  </a:outerShdw>
                </a:effectLst>
                <a:latin typeface="America XIX" pitchFamily="50" charset="-52"/>
              </a:rPr>
              <a:t>намеревался </a:t>
            </a:r>
            <a:r>
              <a:rPr lang="ru-RU" sz="1600" b="1" dirty="0">
                <a:effectLst>
                  <a:outerShdw blurRad="38100" dist="38100" dir="2700000" algn="tl">
                    <a:srgbClr val="000000">
                      <a:alpha val="43137"/>
                    </a:srgbClr>
                  </a:outerShdw>
                </a:effectLst>
                <a:latin typeface="America XIX" pitchFamily="50" charset="-52"/>
              </a:rPr>
              <a:t>издать сборник,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     в </a:t>
            </a:r>
            <a:r>
              <a:rPr lang="ru-RU" sz="1600" b="1" dirty="0">
                <a:effectLst>
                  <a:outerShdw blurRad="38100" dist="38100" dir="2700000" algn="tl">
                    <a:srgbClr val="000000">
                      <a:alpha val="43137"/>
                    </a:srgbClr>
                  </a:outerShdw>
                </a:effectLst>
                <a:latin typeface="America XIX" pitchFamily="50" charset="-52"/>
              </a:rPr>
              <a:t>который должны были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     войти  исторические</a:t>
            </a:r>
            <a:r>
              <a:rPr lang="ru-RU" sz="1600" b="1" dirty="0">
                <a:effectLst>
                  <a:outerShdw blurRad="38100" dist="38100" dir="2700000" algn="tl">
                    <a:srgbClr val="000000">
                      <a:alpha val="43137"/>
                    </a:srgbClr>
                  </a:outerShdw>
                </a:effectLst>
                <a:latin typeface="America XIX" pitchFamily="50" charset="-52"/>
              </a:rPr>
              <a:t>,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обрядовые</a:t>
            </a:r>
            <a:r>
              <a:rPr lang="ru-RU" sz="1600" b="1" dirty="0">
                <a:effectLst>
                  <a:outerShdw blurRad="38100" dist="38100" dir="2700000" algn="tl">
                    <a:srgbClr val="000000">
                      <a:alpha val="43137"/>
                    </a:srgbClr>
                  </a:outerShdw>
                </a:effectLst>
                <a:latin typeface="America XIX" pitchFamily="50" charset="-52"/>
              </a:rPr>
              <a:t>, </a:t>
            </a:r>
            <a:r>
              <a:rPr lang="ru-RU" sz="1600" b="1" dirty="0" smtClean="0">
                <a:effectLst>
                  <a:outerShdw blurRad="38100" dist="38100" dir="2700000" algn="tl">
                    <a:srgbClr val="000000">
                      <a:alpha val="43137"/>
                    </a:srgbClr>
                  </a:outerShdw>
                </a:effectLst>
                <a:latin typeface="America XIX" pitchFamily="50" charset="-52"/>
              </a:rPr>
              <a:t>плясовые</a:t>
            </a:r>
            <a:r>
              <a:rPr lang="ru-RU" sz="1600" b="1" dirty="0">
                <a:effectLst>
                  <a:outerShdw blurRad="38100" dist="38100" dir="2700000" algn="tl">
                    <a:srgbClr val="000000">
                      <a:alpha val="43137"/>
                    </a:srgbClr>
                  </a:outerShdw>
                </a:effectLst>
                <a:latin typeface="America XIX" pitchFamily="50" charset="-52"/>
              </a:rPr>
              <a:t>, </a:t>
            </a:r>
            <a:endParaRPr lang="ru-RU" sz="1600" b="1" dirty="0" smtClean="0">
              <a:effectLst>
                <a:outerShdw blurRad="38100" dist="38100" dir="2700000" algn="tl">
                  <a:srgbClr val="000000">
                    <a:alpha val="43137"/>
                  </a:srgbClr>
                </a:outerShdw>
              </a:effectLst>
              <a:latin typeface="America XIX" pitchFamily="50" charset="-52"/>
            </a:endParaRPr>
          </a:p>
          <a:p>
            <a:r>
              <a:rPr lang="ru-RU" sz="1600" b="1" dirty="0" smtClean="0">
                <a:effectLst>
                  <a:outerShdw blurRad="38100" dist="38100" dir="2700000" algn="tl">
                    <a:srgbClr val="000000">
                      <a:alpha val="43137"/>
                    </a:srgbClr>
                  </a:outerShdw>
                </a:effectLst>
                <a:latin typeface="America XIX" pitchFamily="50" charset="-52"/>
              </a:rPr>
              <a:t>    хороводные</a:t>
            </a:r>
            <a:r>
              <a:rPr lang="ru-RU" sz="1600" b="1" dirty="0">
                <a:effectLst>
                  <a:outerShdw blurRad="38100" dist="38100" dir="2700000" algn="tl">
                    <a:srgbClr val="000000">
                      <a:alpha val="43137"/>
                    </a:srgbClr>
                  </a:outerShdw>
                </a:effectLst>
                <a:latin typeface="America XIX" pitchFamily="50" charset="-52"/>
              </a:rPr>
              <a:t>, </a:t>
            </a:r>
            <a:r>
              <a:rPr lang="ru-RU" sz="1600" b="1" dirty="0" smtClean="0">
                <a:effectLst>
                  <a:outerShdw blurRad="38100" dist="38100" dir="2700000" algn="tl">
                    <a:srgbClr val="000000">
                      <a:alpha val="43137"/>
                    </a:srgbClr>
                  </a:outerShdw>
                </a:effectLst>
                <a:latin typeface="America XIX" pitchFamily="50" charset="-52"/>
              </a:rPr>
              <a:t>игровые    </a:t>
            </a:r>
          </a:p>
          <a:p>
            <a:r>
              <a:rPr lang="ru-RU" sz="1600" b="1" dirty="0" smtClean="0">
                <a:effectLst>
                  <a:outerShdw blurRad="38100" dist="38100" dir="2700000" algn="tl">
                    <a:srgbClr val="000000">
                      <a:alpha val="43137"/>
                    </a:srgbClr>
                  </a:outerShdw>
                </a:effectLst>
                <a:latin typeface="America XIX" pitchFamily="50" charset="-52"/>
              </a:rPr>
              <a:t>     и </a:t>
            </a:r>
            <a:r>
              <a:rPr lang="ru-RU" sz="1600" b="1" dirty="0">
                <a:effectLst>
                  <a:outerShdw blurRad="38100" dist="38100" dir="2700000" algn="tl">
                    <a:srgbClr val="000000">
                      <a:alpha val="43137"/>
                    </a:srgbClr>
                  </a:outerShdw>
                </a:effectLst>
                <a:latin typeface="America XIX" pitchFamily="50" charset="-52"/>
              </a:rPr>
              <a:t>другие песни.</a:t>
            </a:r>
            <a:br>
              <a:rPr lang="ru-RU" sz="1600" b="1" dirty="0">
                <a:effectLst>
                  <a:outerShdw blurRad="38100" dist="38100" dir="2700000" algn="tl">
                    <a:srgbClr val="000000">
                      <a:alpha val="43137"/>
                    </a:srgbClr>
                  </a:outerShdw>
                </a:effectLst>
                <a:latin typeface="America XIX" pitchFamily="50" charset="-52"/>
              </a:rPr>
            </a:br>
            <a:r>
              <a:rPr lang="ru-RU" sz="1600" b="1" dirty="0" smtClean="0">
                <a:effectLst>
                  <a:outerShdw blurRad="38100" dist="38100" dir="2700000" algn="tl">
                    <a:srgbClr val="000000">
                      <a:alpha val="43137"/>
                    </a:srgbClr>
                  </a:outerShdw>
                </a:effectLst>
                <a:latin typeface="America XIX" pitchFamily="50" charset="-52"/>
              </a:rPr>
              <a:t>  </a:t>
            </a:r>
          </a:p>
          <a:p>
            <a:r>
              <a:rPr lang="ru-RU" sz="1600" b="1" dirty="0" smtClean="0">
                <a:effectLst>
                  <a:outerShdw blurRad="38100" dist="38100" dir="2700000" algn="tl">
                    <a:srgbClr val="000000">
                      <a:alpha val="43137"/>
                    </a:srgbClr>
                  </a:outerShdw>
                </a:effectLst>
                <a:latin typeface="America XIX" pitchFamily="50" charset="-52"/>
              </a:rPr>
              <a:t> </a:t>
            </a:r>
            <a:r>
              <a:rPr lang="ru-RU" sz="1600" dirty="0">
                <a:effectLst>
                  <a:outerShdw blurRad="38100" dist="38100" dir="2700000" algn="tl">
                    <a:srgbClr val="000000">
                      <a:alpha val="43137"/>
                    </a:srgbClr>
                  </a:outerShdw>
                </a:effectLst>
                <a:latin typeface="America XIX" pitchFamily="50" charset="-52"/>
              </a:rPr>
              <a:t/>
            </a:r>
            <a:br>
              <a:rPr lang="ru-RU" sz="1600" dirty="0">
                <a:effectLst>
                  <a:outerShdw blurRad="38100" dist="38100" dir="2700000" algn="tl">
                    <a:srgbClr val="000000">
                      <a:alpha val="43137"/>
                    </a:srgbClr>
                  </a:outerShdw>
                </a:effectLst>
                <a:latin typeface="America XIX" pitchFamily="50" charset="-52"/>
              </a:rPr>
            </a:br>
            <a:r>
              <a:rPr lang="ru-RU" sz="1600" dirty="0">
                <a:effectLst>
                  <a:outerShdw blurRad="38100" dist="38100" dir="2700000" algn="tl">
                    <a:srgbClr val="000000">
                      <a:alpha val="43137"/>
                    </a:srgbClr>
                  </a:outerShdw>
                </a:effectLst>
                <a:latin typeface="America XIX" pitchFamily="50" charset="-52"/>
              </a:rPr>
              <a:t/>
            </a:r>
            <a:br>
              <a:rPr lang="ru-RU" sz="1600" dirty="0">
                <a:effectLst>
                  <a:outerShdw blurRad="38100" dist="38100" dir="2700000" algn="tl">
                    <a:srgbClr val="000000">
                      <a:alpha val="43137"/>
                    </a:srgbClr>
                  </a:outerShdw>
                </a:effectLst>
                <a:latin typeface="America XIX" pitchFamily="50" charset="-52"/>
              </a:rPr>
            </a:br>
            <a:r>
              <a:rPr lang="ru-RU" sz="1600" dirty="0" smtClean="0">
                <a:effectLst>
                  <a:outerShdw blurRad="38100" dist="38100" dir="2700000" algn="tl">
                    <a:srgbClr val="000000">
                      <a:alpha val="43137"/>
                    </a:srgbClr>
                  </a:outerShdw>
                </a:effectLst>
                <a:latin typeface="America XIX" pitchFamily="50" charset="-52"/>
              </a:rPr>
              <a:t>  </a:t>
            </a:r>
            <a:endParaRPr lang="ru-RU" sz="1600" dirty="0">
              <a:effectLst>
                <a:outerShdw blurRad="38100" dist="38100" dir="2700000" algn="tl">
                  <a:srgbClr val="000000">
                    <a:alpha val="43137"/>
                  </a:srgbClr>
                </a:outerShdw>
              </a:effectLst>
              <a:latin typeface="America XIX" pitchFamily="50" charset="-52"/>
            </a:endParaRPr>
          </a:p>
        </p:txBody>
      </p:sp>
      <p:sp>
        <p:nvSpPr>
          <p:cNvPr id="7" name="Прямоугольник 6"/>
          <p:cNvSpPr/>
          <p:nvPr/>
        </p:nvSpPr>
        <p:spPr>
          <a:xfrm>
            <a:off x="899592" y="404664"/>
            <a:ext cx="2880320" cy="400110"/>
          </a:xfrm>
          <a:prstGeom prst="rect">
            <a:avLst/>
          </a:prstGeom>
          <a:noFill/>
          <a:effectLst>
            <a:glow rad="139700">
              <a:schemeClr val="accent5">
                <a:satMod val="175000"/>
                <a:alpha val="40000"/>
              </a:schemeClr>
            </a:glow>
          </a:effectLst>
        </p:spPr>
        <p:txBody>
          <a:bodyPr wrap="square">
            <a:spAutoFit/>
          </a:bodyPr>
          <a:lstStyle/>
          <a:p>
            <a:r>
              <a:rPr lang="ru-RU" b="1" dirty="0" smtClean="0">
                <a:solidFill>
                  <a:srgbClr val="FF0000"/>
                </a:solidFill>
                <a:effectLst>
                  <a:outerShdw blurRad="38100" dist="38100" dir="2700000" algn="tl">
                    <a:srgbClr val="000000">
                      <a:alpha val="43137"/>
                    </a:srgbClr>
                  </a:outerShdw>
                </a:effectLst>
                <a:latin typeface="America XIX" pitchFamily="50" charset="-52"/>
                <a:cs typeface="Times New Roman" panose="02020603050405020304" pitchFamily="18" charset="0"/>
              </a:rPr>
              <a:t>       </a:t>
            </a:r>
            <a:r>
              <a:rPr lang="ru-RU" sz="2000" b="1" dirty="0" smtClean="0">
                <a:solidFill>
                  <a:schemeClr val="bg1"/>
                </a:solidFill>
                <a:effectLst>
                  <a:outerShdw blurRad="38100" dist="38100" dir="2700000" algn="tl">
                    <a:srgbClr val="000000">
                      <a:alpha val="43137"/>
                    </a:srgbClr>
                  </a:outerShdw>
                </a:effectLst>
                <a:latin typeface="America XIX" pitchFamily="50" charset="-52"/>
                <a:cs typeface="Times New Roman" panose="02020603050405020304" pitchFamily="18" charset="0"/>
              </a:rPr>
              <a:t>«</a:t>
            </a:r>
            <a:r>
              <a:rPr lang="ru-RU" sz="2000" b="1" dirty="0">
                <a:solidFill>
                  <a:schemeClr val="bg1"/>
                </a:solidFill>
                <a:effectLst>
                  <a:outerShdw blurRad="38100" dist="38100" dir="2700000" algn="tl">
                    <a:srgbClr val="000000">
                      <a:alpha val="43137"/>
                    </a:srgbClr>
                  </a:outerShdw>
                </a:effectLst>
                <a:latin typeface="America XIX" pitchFamily="50" charset="-52"/>
                <a:cs typeface="Times New Roman" panose="02020603050405020304" pitchFamily="18" charset="0"/>
              </a:rPr>
              <a:t>ХОРОВОДЫ»</a:t>
            </a:r>
            <a:endParaRPr lang="ru-RU" sz="2000" dirty="0">
              <a:solidFill>
                <a:schemeClr val="bg1"/>
              </a:solidFill>
              <a:effectLst>
                <a:outerShdw blurRad="38100" dist="38100" dir="2700000" algn="tl">
                  <a:srgbClr val="000000">
                    <a:alpha val="43137"/>
                  </a:srgbClr>
                </a:outerShdw>
              </a:effectLst>
              <a:latin typeface="America XIX" pitchFamily="50" charset="-52"/>
            </a:endParaRPr>
          </a:p>
        </p:txBody>
      </p:sp>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0668" y="116632"/>
            <a:ext cx="2688299" cy="1512168"/>
          </a:xfrm>
          <a:prstGeom prst="rect">
            <a:avLst/>
          </a:prstGeom>
        </p:spPr>
      </p:pic>
      <p:sp>
        <p:nvSpPr>
          <p:cNvPr id="9" name="Прямоугольник 8"/>
          <p:cNvSpPr/>
          <p:nvPr/>
        </p:nvSpPr>
        <p:spPr>
          <a:xfrm>
            <a:off x="5073294" y="3900249"/>
            <a:ext cx="3092429" cy="1200329"/>
          </a:xfrm>
          <a:prstGeom prst="rect">
            <a:avLst/>
          </a:prstGeom>
        </p:spPr>
        <p:txBody>
          <a:bodyPr wrap="square">
            <a:spAutoFit/>
          </a:bodyPr>
          <a:lstStyle/>
          <a:p>
            <a:pPr algn="ctr"/>
            <a:r>
              <a:rPr lang="ru-RU" b="1" dirty="0">
                <a:effectLst>
                  <a:outerShdw blurRad="38100" dist="38100" dir="2700000" algn="tl">
                    <a:srgbClr val="000000">
                      <a:alpha val="43137"/>
                    </a:srgbClr>
                  </a:outerShdw>
                </a:effectLst>
                <a:latin typeface="America XIX" pitchFamily="50" charset="-52"/>
              </a:rPr>
              <a:t>О хороводах в </a:t>
            </a:r>
            <a:r>
              <a:rPr lang="ru-RU" b="1" dirty="0" smtClean="0">
                <a:effectLst>
                  <a:outerShdw blurRad="38100" dist="38100" dir="2700000" algn="tl">
                    <a:srgbClr val="000000">
                      <a:alpha val="43137"/>
                    </a:srgbClr>
                  </a:outerShdw>
                </a:effectLst>
                <a:latin typeface="America XIX" pitchFamily="50" charset="-52"/>
              </a:rPr>
              <a:t>произведениях</a:t>
            </a:r>
          </a:p>
          <a:p>
            <a:pPr algn="ctr"/>
            <a:r>
              <a:rPr lang="ru-RU" b="1" dirty="0">
                <a:effectLst>
                  <a:outerShdw blurRad="38100" dist="38100" dir="2700000" algn="tl">
                    <a:srgbClr val="000000">
                      <a:alpha val="43137"/>
                    </a:srgbClr>
                  </a:outerShdw>
                </a:effectLst>
                <a:latin typeface="America XIX" pitchFamily="50" charset="-52"/>
              </a:rPr>
              <a:t>Пушкина упоминается часто.</a:t>
            </a:r>
            <a:r>
              <a:rPr lang="ru-RU" b="1" dirty="0" smtClean="0">
                <a:effectLst>
                  <a:outerShdw blurRad="38100" dist="38100" dir="2700000" algn="tl">
                    <a:srgbClr val="000000">
                      <a:alpha val="43137"/>
                    </a:srgbClr>
                  </a:outerShdw>
                </a:effectLst>
                <a:latin typeface="America XIX" pitchFamily="50" charset="-52"/>
              </a:rPr>
              <a:t> </a:t>
            </a:r>
            <a:endParaRPr lang="ru-RU" dirty="0">
              <a:latin typeface="America XIX" pitchFamily="50" charset="-52"/>
            </a:endParaRP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22" y="0"/>
            <a:ext cx="9163522"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06" y="260648"/>
            <a:ext cx="3168352" cy="4824535"/>
          </a:xfrm>
          <a:prstGeom prst="rect">
            <a:avLst/>
          </a:prstGeom>
          <a:ln>
            <a:noFill/>
          </a:ln>
          <a:effectLst>
            <a:glow rad="139700">
              <a:schemeClr val="accent6">
                <a:satMod val="175000"/>
                <a:alpha val="40000"/>
              </a:schemeClr>
            </a:glow>
            <a:softEdge rad="112500"/>
          </a:effectLst>
        </p:spPr>
      </p:pic>
      <p:sp>
        <p:nvSpPr>
          <p:cNvPr id="5" name="Прямоугольник 4"/>
          <p:cNvSpPr/>
          <p:nvPr/>
        </p:nvSpPr>
        <p:spPr>
          <a:xfrm>
            <a:off x="926660" y="5229200"/>
            <a:ext cx="3337244" cy="968470"/>
          </a:xfrm>
          <a:prstGeom prst="rect">
            <a:avLst/>
          </a:prstGeom>
        </p:spPr>
        <p:txBody>
          <a:bodyPr wrap="square">
            <a:spAutoFit/>
          </a:bodyPr>
          <a:lstStyle/>
          <a:p>
            <a:pPr marL="228600" lvl="0" indent="-228600" algn="ctr">
              <a:lnSpc>
                <a:spcPct val="90000"/>
              </a:lnSpc>
              <a:spcBef>
                <a:spcPts val="1000"/>
              </a:spcBef>
              <a:buFont typeface="Arial" panose="020B0604020202020204" pitchFamily="34" charset="0"/>
              <a:buChar char="•"/>
            </a:pPr>
            <a:r>
              <a:rPr lang="ru-RU" dirty="0" smtClean="0">
                <a:solidFill>
                  <a:prstClr val="black"/>
                </a:solidFill>
                <a:latin typeface="America XIX" pitchFamily="50" charset="-52"/>
                <a:cs typeface="Times New Roman" panose="02020603050405020304" pitchFamily="18" charset="0"/>
              </a:rPr>
              <a:t>О хороводах </a:t>
            </a:r>
            <a:r>
              <a:rPr lang="ru-RU" dirty="0">
                <a:solidFill>
                  <a:prstClr val="black"/>
                </a:solidFill>
                <a:latin typeface="America XIX" pitchFamily="50" charset="-52"/>
                <a:cs typeface="Times New Roman" panose="02020603050405020304" pitchFamily="18" charset="0"/>
              </a:rPr>
              <a:t>в произведениях </a:t>
            </a:r>
            <a:endParaRPr lang="ru-RU" dirty="0" smtClean="0">
              <a:solidFill>
                <a:prstClr val="black"/>
              </a:solidFill>
              <a:latin typeface="America XIX" pitchFamily="50" charset="-52"/>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44679" y="2420888"/>
            <a:ext cx="3888432" cy="2339102"/>
          </a:xfrm>
          <a:prstGeom prst="rect">
            <a:avLst/>
          </a:prstGeom>
        </p:spPr>
        <p:txBody>
          <a:bodyPr wrap="square">
            <a:spAutoFit/>
          </a:bodyPr>
          <a:lstStyle/>
          <a:p>
            <a:r>
              <a:rPr lang="ru-RU" sz="1600" dirty="0">
                <a:latin typeface="America XIX" pitchFamily="50" charset="-52"/>
              </a:rPr>
              <a:t>Не вчера ли в хороводе</a:t>
            </a:r>
            <a:br>
              <a:rPr lang="ru-RU" sz="1600" dirty="0">
                <a:latin typeface="America XIX" pitchFamily="50" charset="-52"/>
              </a:rPr>
            </a:br>
            <a:r>
              <a:rPr lang="ru-RU" sz="1600" dirty="0">
                <a:latin typeface="America XIX" pitchFamily="50" charset="-52"/>
              </a:rPr>
              <a:t>Ты играл, дружок, со мной?</a:t>
            </a:r>
            <a:br>
              <a:rPr lang="ru-RU" sz="1600" dirty="0">
                <a:latin typeface="America XIX" pitchFamily="50" charset="-52"/>
              </a:rPr>
            </a:br>
            <a:r>
              <a:rPr lang="ru-RU" sz="1600" dirty="0">
                <a:latin typeface="America XIX" pitchFamily="50" charset="-52"/>
              </a:rPr>
              <a:t>Не вчера ли при народе</a:t>
            </a:r>
            <a:br>
              <a:rPr lang="ru-RU" sz="1600" dirty="0">
                <a:latin typeface="America XIX" pitchFamily="50" charset="-52"/>
              </a:rPr>
            </a:br>
            <a:r>
              <a:rPr lang="ru-RU" sz="1600" dirty="0">
                <a:latin typeface="America XIX" pitchFamily="50" charset="-52"/>
              </a:rPr>
              <a:t>Называл меня душой? </a:t>
            </a:r>
            <a:endParaRPr lang="ru-RU" sz="1600" dirty="0" smtClean="0">
              <a:latin typeface="America XIX" pitchFamily="50" charset="-52"/>
            </a:endParaRPr>
          </a:p>
          <a:p>
            <a:r>
              <a:rPr lang="ru-RU" sz="1600" dirty="0" smtClean="0">
                <a:latin typeface="America XIX" pitchFamily="50" charset="-52"/>
              </a:rPr>
              <a:t>Не</a:t>
            </a:r>
            <a:r>
              <a:rPr lang="ru-RU" sz="1600" dirty="0">
                <a:latin typeface="America XIX" pitchFamily="50" charset="-52"/>
              </a:rPr>
              <a:t> вчера ли восхищался</a:t>
            </a:r>
            <a:br>
              <a:rPr lang="ru-RU" sz="1600" dirty="0">
                <a:latin typeface="America XIX" pitchFamily="50" charset="-52"/>
              </a:rPr>
            </a:br>
            <a:r>
              <a:rPr lang="ru-RU" sz="1600" dirty="0">
                <a:latin typeface="America XIX" pitchFamily="50" charset="-52"/>
              </a:rPr>
              <a:t>Речью девушки, лицом?</a:t>
            </a:r>
            <a:br>
              <a:rPr lang="ru-RU" sz="1600" dirty="0">
                <a:latin typeface="America XIX" pitchFamily="50" charset="-52"/>
              </a:rPr>
            </a:br>
            <a:r>
              <a:rPr lang="ru-RU" sz="1600" dirty="0">
                <a:latin typeface="America XIX" pitchFamily="50" charset="-52"/>
              </a:rPr>
              <a:t>Не вчера ли поменялся</a:t>
            </a:r>
            <a:br>
              <a:rPr lang="ru-RU" sz="1600" dirty="0">
                <a:latin typeface="America XIX" pitchFamily="50" charset="-52"/>
              </a:rPr>
            </a:br>
            <a:r>
              <a:rPr lang="ru-RU" sz="1600" dirty="0">
                <a:latin typeface="America XIX" pitchFamily="50" charset="-52"/>
              </a:rPr>
              <a:t>Ты со мной своим кольцом</a:t>
            </a:r>
            <a:r>
              <a:rPr lang="ru-RU" sz="1600" dirty="0" smtClean="0">
                <a:latin typeface="America XIX" pitchFamily="50" charset="-52"/>
              </a:rPr>
              <a:t>?</a:t>
            </a:r>
          </a:p>
          <a:p>
            <a:r>
              <a:rPr lang="ru-RU" sz="1600" dirty="0">
                <a:latin typeface="America XIX" pitchFamily="50" charset="-52"/>
              </a:rPr>
              <a:t> </a:t>
            </a:r>
            <a:r>
              <a:rPr lang="ru-RU" sz="1600" dirty="0" smtClean="0">
                <a:latin typeface="America XIX" pitchFamily="50" charset="-52"/>
              </a:rPr>
              <a:t>                                                   1816г</a:t>
            </a:r>
            <a:r>
              <a:rPr lang="ru-RU" dirty="0" smtClean="0">
                <a:latin typeface="America XIX" pitchFamily="50" charset="-52"/>
              </a:rPr>
              <a:t>.</a:t>
            </a:r>
            <a:endParaRPr lang="ru-RU" dirty="0">
              <a:latin typeface="America XIX" pitchFamily="50" charset="-52"/>
            </a:endParaRPr>
          </a:p>
        </p:txBody>
      </p:sp>
      <p:sp>
        <p:nvSpPr>
          <p:cNvPr id="10" name="Прямоугольник 9"/>
          <p:cNvSpPr/>
          <p:nvPr/>
        </p:nvSpPr>
        <p:spPr>
          <a:xfrm>
            <a:off x="4760204" y="4615250"/>
            <a:ext cx="4572000" cy="1754326"/>
          </a:xfrm>
          <a:prstGeom prst="rect">
            <a:avLst/>
          </a:prstGeom>
        </p:spPr>
        <p:txBody>
          <a:bodyPr>
            <a:spAutoFit/>
          </a:bodyPr>
          <a:lstStyle/>
          <a:p>
            <a:r>
              <a:rPr lang="ru-RU" dirty="0" smtClean="0">
                <a:latin typeface="America XIX" pitchFamily="50" charset="-52"/>
              </a:rPr>
              <a:t>«Баллада» </a:t>
            </a:r>
          </a:p>
          <a:p>
            <a:r>
              <a:rPr lang="ru-RU" dirty="0" smtClean="0">
                <a:latin typeface="America XIX" pitchFamily="50" charset="-52"/>
              </a:rPr>
              <a:t>Что </a:t>
            </a:r>
            <a:r>
              <a:rPr lang="ru-RU" dirty="0">
                <a:latin typeface="America XIX" pitchFamily="50" charset="-52"/>
              </a:rPr>
              <a:t>ты, девица, грустна,</a:t>
            </a:r>
            <a:br>
              <a:rPr lang="ru-RU" dirty="0">
                <a:latin typeface="America XIX" pitchFamily="50" charset="-52"/>
              </a:rPr>
            </a:br>
            <a:r>
              <a:rPr lang="ru-RU" dirty="0">
                <a:latin typeface="America XIX" pitchFamily="50" charset="-52"/>
              </a:rPr>
              <a:t>Молча присмирела,</a:t>
            </a:r>
            <a:br>
              <a:rPr lang="ru-RU" dirty="0">
                <a:latin typeface="America XIX" pitchFamily="50" charset="-52"/>
              </a:rPr>
            </a:br>
            <a:r>
              <a:rPr lang="ru-RU" dirty="0">
                <a:latin typeface="America XIX" pitchFamily="50" charset="-52"/>
              </a:rPr>
              <a:t>Хоровод забыв, одна</a:t>
            </a:r>
            <a:br>
              <a:rPr lang="ru-RU" dirty="0">
                <a:latin typeface="America XIX" pitchFamily="50" charset="-52"/>
              </a:rPr>
            </a:br>
            <a:r>
              <a:rPr lang="ru-RU" dirty="0">
                <a:latin typeface="America XIX" pitchFamily="50" charset="-52"/>
              </a:rPr>
              <a:t>В уголку присела</a:t>
            </a:r>
            <a:r>
              <a:rPr lang="ru-RU" dirty="0" smtClean="0">
                <a:latin typeface="America XIX" pitchFamily="50" charset="-52"/>
              </a:rPr>
              <a:t>?</a:t>
            </a:r>
          </a:p>
          <a:p>
            <a:r>
              <a:rPr lang="ru-RU" dirty="0">
                <a:latin typeface="America XIX" pitchFamily="50" charset="-52"/>
              </a:rPr>
              <a:t> </a:t>
            </a:r>
            <a:r>
              <a:rPr lang="ru-RU" dirty="0" smtClean="0">
                <a:latin typeface="America XIX" pitchFamily="50" charset="-52"/>
              </a:rPr>
              <a:t>                                            1819г</a:t>
            </a:r>
            <a:r>
              <a:rPr lang="ru-RU" dirty="0" smtClean="0"/>
              <a:t>.</a:t>
            </a:r>
            <a:endParaRPr lang="ru-RU" dirty="0"/>
          </a:p>
        </p:txBody>
      </p:sp>
      <p:sp>
        <p:nvSpPr>
          <p:cNvPr id="12" name="Прямоугольник 11"/>
          <p:cNvSpPr/>
          <p:nvPr/>
        </p:nvSpPr>
        <p:spPr>
          <a:xfrm>
            <a:off x="8532440" y="3013786"/>
            <a:ext cx="4581761" cy="247862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ru-RU" dirty="0" smtClean="0">
                <a:solidFill>
                  <a:prstClr val="black"/>
                </a:solidFill>
                <a:latin typeface="Times New Roman" panose="02020603050405020304" pitchFamily="18" charset="0"/>
                <a:cs typeface="Times New Roman" panose="02020603050405020304" pitchFamily="18" charset="0"/>
              </a:rPr>
              <a:t>«</a:t>
            </a:r>
            <a:r>
              <a:rPr lang="ru-RU" dirty="0">
                <a:solidFill>
                  <a:prstClr val="black"/>
                </a:solidFill>
                <a:latin typeface="Times New Roman" panose="02020603050405020304" pitchFamily="18" charset="0"/>
                <a:cs typeface="Times New Roman" panose="02020603050405020304" pitchFamily="18" charset="0"/>
              </a:rPr>
              <a:t>Евгений Онегин» он так изображает прогулку Татьяны:</a:t>
            </a:r>
          </a:p>
          <a:p>
            <a:pPr marL="228600" lvl="0" indent="-228600">
              <a:lnSpc>
                <a:spcPct val="90000"/>
              </a:lnSpc>
              <a:spcBef>
                <a:spcPts val="1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     Был вечер. Небо меркло. Воды </a:t>
            </a:r>
          </a:p>
          <a:p>
            <a:pPr marL="228600" lvl="0" indent="-228600">
              <a:lnSpc>
                <a:spcPct val="90000"/>
              </a:lnSpc>
              <a:spcBef>
                <a:spcPts val="1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    Струились тихо. Жук жужжал. </a:t>
            </a:r>
          </a:p>
          <a:p>
            <a:pPr marL="228600" lvl="0" indent="-228600">
              <a:lnSpc>
                <a:spcPct val="90000"/>
              </a:lnSpc>
              <a:spcBef>
                <a:spcPts val="1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    Уж расходились хороводы; </a:t>
            </a:r>
          </a:p>
          <a:p>
            <a:pPr marL="228600" lvl="0" indent="-228600">
              <a:lnSpc>
                <a:spcPct val="90000"/>
              </a:lnSpc>
              <a:spcBef>
                <a:spcPts val="1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    Уж за рекой, дымясь, пылал </a:t>
            </a:r>
          </a:p>
          <a:p>
            <a:pPr marL="228600" lvl="0" indent="-228600">
              <a:lnSpc>
                <a:spcPct val="90000"/>
              </a:lnSpc>
              <a:spcBef>
                <a:spcPts val="1000"/>
              </a:spcBef>
              <a:buFont typeface="Arial" panose="020B0604020202020204" pitchFamily="34" charset="0"/>
              <a:buChar char="•"/>
            </a:pPr>
            <a:r>
              <a:rPr lang="ru-RU" dirty="0">
                <a:solidFill>
                  <a:prstClr val="black"/>
                </a:solidFill>
                <a:latin typeface="Times New Roman" panose="02020603050405020304" pitchFamily="18" charset="0"/>
                <a:cs typeface="Times New Roman" panose="02020603050405020304" pitchFamily="18" charset="0"/>
              </a:rPr>
              <a:t>    Огонь рыбачий…</a:t>
            </a:r>
          </a:p>
        </p:txBody>
      </p:sp>
      <p:sp>
        <p:nvSpPr>
          <p:cNvPr id="13" name="Прямоугольник 12"/>
          <p:cNvSpPr/>
          <p:nvPr/>
        </p:nvSpPr>
        <p:spPr>
          <a:xfrm>
            <a:off x="4499992" y="332656"/>
            <a:ext cx="3888432" cy="2440668"/>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ru-RU" sz="1600" dirty="0" smtClean="0">
                <a:solidFill>
                  <a:prstClr val="black"/>
                </a:solidFill>
                <a:latin typeface="America XIX" pitchFamily="50" charset="-52"/>
                <a:cs typeface="Times New Roman" panose="02020603050405020304" pitchFamily="18" charset="0"/>
              </a:rPr>
              <a:t>  Был </a:t>
            </a:r>
            <a:r>
              <a:rPr lang="ru-RU" sz="1600" dirty="0">
                <a:solidFill>
                  <a:prstClr val="black"/>
                </a:solidFill>
                <a:latin typeface="America XIX" pitchFamily="50" charset="-52"/>
                <a:cs typeface="Times New Roman" panose="02020603050405020304" pitchFamily="18" charset="0"/>
              </a:rPr>
              <a:t>вечер. Небо меркло. </a:t>
            </a:r>
            <a:endParaRPr lang="ru-RU" sz="1600" dirty="0" smtClean="0">
              <a:solidFill>
                <a:prstClr val="black"/>
              </a:solidFill>
              <a:latin typeface="America XIX" pitchFamily="50" charset="-52"/>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ru-RU" sz="1600" dirty="0" smtClean="0">
                <a:solidFill>
                  <a:prstClr val="black"/>
                </a:solidFill>
                <a:latin typeface="America XIX" pitchFamily="50" charset="-52"/>
                <a:cs typeface="Times New Roman" panose="02020603050405020304" pitchFamily="18" charset="0"/>
              </a:rPr>
              <a:t>   Воды  </a:t>
            </a:r>
            <a:r>
              <a:rPr lang="ru-RU" sz="1600" dirty="0">
                <a:solidFill>
                  <a:prstClr val="black"/>
                </a:solidFill>
                <a:latin typeface="America XIX" pitchFamily="50" charset="-52"/>
                <a:cs typeface="Times New Roman" panose="02020603050405020304" pitchFamily="18" charset="0"/>
              </a:rPr>
              <a:t>с</a:t>
            </a:r>
            <a:r>
              <a:rPr lang="ru-RU" sz="1600" dirty="0" smtClean="0">
                <a:solidFill>
                  <a:prstClr val="black"/>
                </a:solidFill>
                <a:latin typeface="America XIX" pitchFamily="50" charset="-52"/>
                <a:cs typeface="Times New Roman" panose="02020603050405020304" pitchFamily="18" charset="0"/>
              </a:rPr>
              <a:t>труились </a:t>
            </a:r>
            <a:r>
              <a:rPr lang="ru-RU" sz="1600" dirty="0">
                <a:solidFill>
                  <a:prstClr val="black"/>
                </a:solidFill>
                <a:latin typeface="America XIX" pitchFamily="50" charset="-52"/>
                <a:cs typeface="Times New Roman" panose="02020603050405020304" pitchFamily="18" charset="0"/>
              </a:rPr>
              <a:t>тихо. </a:t>
            </a:r>
            <a:endParaRPr lang="ru-RU" sz="1600" dirty="0" smtClean="0">
              <a:solidFill>
                <a:prstClr val="black"/>
              </a:solidFill>
              <a:latin typeface="America XIX" pitchFamily="50" charset="-52"/>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ru-RU" sz="1600" dirty="0">
                <a:solidFill>
                  <a:prstClr val="black"/>
                </a:solidFill>
                <a:latin typeface="America XIX" pitchFamily="50" charset="-52"/>
                <a:cs typeface="Times New Roman" panose="02020603050405020304" pitchFamily="18" charset="0"/>
              </a:rPr>
              <a:t> </a:t>
            </a:r>
            <a:r>
              <a:rPr lang="ru-RU" sz="1600" dirty="0" smtClean="0">
                <a:solidFill>
                  <a:prstClr val="black"/>
                </a:solidFill>
                <a:latin typeface="America XIX" pitchFamily="50" charset="-52"/>
                <a:cs typeface="Times New Roman" panose="02020603050405020304" pitchFamily="18" charset="0"/>
              </a:rPr>
              <a:t>    Жук    жужжал</a:t>
            </a:r>
            <a:r>
              <a:rPr lang="ru-RU" sz="1600" dirty="0">
                <a:solidFill>
                  <a:prstClr val="black"/>
                </a:solidFill>
                <a:latin typeface="America XIX" pitchFamily="50" charset="-52"/>
                <a:cs typeface="Times New Roman" panose="02020603050405020304" pitchFamily="18" charset="0"/>
              </a:rPr>
              <a:t>. </a:t>
            </a:r>
          </a:p>
          <a:p>
            <a:pPr marL="228600" lvl="0" indent="-228600">
              <a:lnSpc>
                <a:spcPct val="90000"/>
              </a:lnSpc>
              <a:spcBef>
                <a:spcPts val="1000"/>
              </a:spcBef>
              <a:buFont typeface="Arial" panose="020B0604020202020204" pitchFamily="34" charset="0"/>
              <a:buChar char="•"/>
            </a:pPr>
            <a:r>
              <a:rPr lang="ru-RU" sz="1600" dirty="0">
                <a:solidFill>
                  <a:prstClr val="black"/>
                </a:solidFill>
                <a:latin typeface="America XIX" pitchFamily="50" charset="-52"/>
                <a:cs typeface="Times New Roman" panose="02020603050405020304" pitchFamily="18" charset="0"/>
              </a:rPr>
              <a:t>    Уж расходились хороводы; </a:t>
            </a:r>
          </a:p>
          <a:p>
            <a:pPr marL="228600" lvl="0" indent="-228600">
              <a:lnSpc>
                <a:spcPct val="90000"/>
              </a:lnSpc>
              <a:spcBef>
                <a:spcPts val="1000"/>
              </a:spcBef>
              <a:buFont typeface="Arial" panose="020B0604020202020204" pitchFamily="34" charset="0"/>
              <a:buChar char="•"/>
            </a:pPr>
            <a:r>
              <a:rPr lang="ru-RU" sz="1600" dirty="0">
                <a:solidFill>
                  <a:prstClr val="black"/>
                </a:solidFill>
                <a:latin typeface="America XIX" pitchFamily="50" charset="-52"/>
                <a:cs typeface="Times New Roman" panose="02020603050405020304" pitchFamily="18" charset="0"/>
              </a:rPr>
              <a:t>    Уж за рекой, дымясь, пылал </a:t>
            </a:r>
          </a:p>
          <a:p>
            <a:pPr marL="228600" lvl="0" indent="-228600">
              <a:lnSpc>
                <a:spcPct val="90000"/>
              </a:lnSpc>
              <a:spcBef>
                <a:spcPts val="1000"/>
              </a:spcBef>
              <a:buFont typeface="Arial" panose="020B0604020202020204" pitchFamily="34" charset="0"/>
              <a:buChar char="•"/>
            </a:pPr>
            <a:r>
              <a:rPr lang="ru-RU" sz="1600" dirty="0" smtClean="0">
                <a:solidFill>
                  <a:prstClr val="black"/>
                </a:solidFill>
                <a:latin typeface="America XIX" pitchFamily="50" charset="-52"/>
                <a:cs typeface="Times New Roman" panose="02020603050405020304" pitchFamily="18" charset="0"/>
              </a:rPr>
              <a:t>        </a:t>
            </a:r>
            <a:r>
              <a:rPr lang="ru-RU" sz="1600" dirty="0">
                <a:solidFill>
                  <a:prstClr val="black"/>
                </a:solidFill>
                <a:latin typeface="America XIX" pitchFamily="50" charset="-52"/>
                <a:cs typeface="Times New Roman" panose="02020603050405020304" pitchFamily="18" charset="0"/>
              </a:rPr>
              <a:t>Огонь рыбачий…</a:t>
            </a:r>
          </a:p>
          <a:p>
            <a:pPr marL="228600" lvl="0" indent="-228600" algn="just">
              <a:lnSpc>
                <a:spcPct val="90000"/>
              </a:lnSpc>
              <a:spcBef>
                <a:spcPts val="1000"/>
              </a:spcBef>
              <a:buFont typeface="Arial" panose="020B0604020202020204" pitchFamily="34" charset="0"/>
              <a:buChar char="•"/>
            </a:pP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2" y="0"/>
            <a:ext cx="9144000" cy="6878466"/>
          </a:xfrm>
          <a:prstGeom prst="rect">
            <a:avLst/>
          </a:prstGeom>
          <a:gradFill flip="none" rotWithShape="1">
            <a:gsLst>
              <a:gs pos="28000">
                <a:schemeClr val="lt2">
                  <a:tint val="80000"/>
                  <a:satMod val="300000"/>
                </a:schemeClr>
              </a:gs>
              <a:gs pos="80000">
                <a:schemeClr val="lt2">
                  <a:shade val="30000"/>
                  <a:satMod val="200000"/>
                </a:schemeClr>
              </a:gs>
            </a:gsLst>
            <a:path path="circle">
              <a:fillToRect l="50000" t="50000" r="50000" b="50000"/>
            </a:path>
            <a:tileRect/>
          </a:gradFill>
        </p:spPr>
      </p:pic>
      <p:sp>
        <p:nvSpPr>
          <p:cNvPr id="3" name="Прямоугольник 2"/>
          <p:cNvSpPr/>
          <p:nvPr/>
        </p:nvSpPr>
        <p:spPr>
          <a:xfrm>
            <a:off x="3170390" y="116632"/>
            <a:ext cx="2880320" cy="369332"/>
          </a:xfrm>
          <a:prstGeom prst="rect">
            <a:avLst/>
          </a:prstGeom>
        </p:spPr>
        <p:txBody>
          <a:bodyPr wrap="square">
            <a:spAutoFit/>
          </a:bodyPr>
          <a:lstStyle/>
          <a:p>
            <a:r>
              <a:rPr lang="ru-RU" b="1" dirty="0" smtClean="0">
                <a:solidFill>
                  <a:schemeClr val="bg1"/>
                </a:solidFill>
                <a:effectLst>
                  <a:outerShdw blurRad="38100" dist="38100" dir="2700000" algn="tl">
                    <a:srgbClr val="000000">
                      <a:alpha val="43137"/>
                    </a:srgbClr>
                  </a:outerShdw>
                </a:effectLst>
                <a:latin typeface="America XIX" pitchFamily="50" charset="-52"/>
                <a:cs typeface="Times New Roman" panose="02020603050405020304" pitchFamily="18" charset="0"/>
              </a:rPr>
              <a:t>ИГРА    «</a:t>
            </a:r>
            <a:r>
              <a:rPr lang="ru-RU" b="1" dirty="0">
                <a:solidFill>
                  <a:schemeClr val="bg1"/>
                </a:solidFill>
                <a:effectLst>
                  <a:outerShdw blurRad="38100" dist="38100" dir="2700000" algn="tl">
                    <a:srgbClr val="000000">
                      <a:alpha val="43137"/>
                    </a:srgbClr>
                  </a:outerShdw>
                </a:effectLst>
                <a:latin typeface="America XIX" pitchFamily="50" charset="-52"/>
                <a:cs typeface="Times New Roman" panose="02020603050405020304" pitchFamily="18" charset="0"/>
              </a:rPr>
              <a:t>ГОРЕЛКИ»</a:t>
            </a:r>
            <a:endParaRPr lang="ru-RU" dirty="0">
              <a:solidFill>
                <a:schemeClr val="bg1"/>
              </a:solidFill>
              <a:effectLst>
                <a:outerShdw blurRad="38100" dist="38100" dir="2700000" algn="tl">
                  <a:srgbClr val="000000">
                    <a:alpha val="43137"/>
                  </a:srgbClr>
                </a:outerShdw>
              </a:effectLst>
              <a:latin typeface="America XIX" pitchFamily="50" charset="-52"/>
            </a:endParaRPr>
          </a:p>
        </p:txBody>
      </p:sp>
      <p:pic>
        <p:nvPicPr>
          <p:cNvPr id="4098" name="Picture 2" descr="C:\Users\KDZ3\Desktop\Игры пушкин\15528135-s1165814424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9872" y="581432"/>
            <a:ext cx="4464584" cy="2824902"/>
          </a:xfrm>
          <a:prstGeom prst="rect">
            <a:avLst/>
          </a:prstGeom>
          <a:ln>
            <a:noFill/>
          </a:ln>
          <a:effectLst>
            <a:glow rad="139700">
              <a:schemeClr val="accent6">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827584" y="3410744"/>
            <a:ext cx="3749275" cy="3064080"/>
          </a:xfrm>
          <a:prstGeom prst="rect">
            <a:avLst/>
          </a:prstGeom>
          <a:noFill/>
          <a:effectLst>
            <a:glow rad="139700">
              <a:schemeClr val="accent5">
                <a:satMod val="175000"/>
                <a:alpha val="40000"/>
              </a:schemeClr>
            </a:glow>
          </a:effectLst>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ru-RU" sz="2900" dirty="0" smtClean="0">
                <a:solidFill>
                  <a:prstClr val="black"/>
                </a:solidFill>
                <a:latin typeface="America XIX" pitchFamily="50" charset="-52"/>
                <a:cs typeface="Times New Roman" panose="02020603050405020304" pitchFamily="18" charset="0"/>
              </a:rPr>
              <a:t>В романе «Евгений Онегин», </a:t>
            </a:r>
          </a:p>
          <a:p>
            <a:pPr marL="0" indent="0" algn="ctr">
              <a:lnSpc>
                <a:spcPct val="120000"/>
              </a:lnSpc>
              <a:buFont typeface="Arial" pitchFamily="34" charset="0"/>
              <a:buNone/>
            </a:pPr>
            <a:r>
              <a:rPr lang="ru-RU" sz="2900" dirty="0" smtClean="0">
                <a:solidFill>
                  <a:prstClr val="black"/>
                </a:solidFill>
                <a:latin typeface="America XIX" pitchFamily="50" charset="-52"/>
                <a:cs typeface="Times New Roman" panose="02020603050405020304" pitchFamily="18" charset="0"/>
              </a:rPr>
              <a:t>желая подчеркнуть серьёзность в характере Татьяны Лариной, </a:t>
            </a:r>
          </a:p>
          <a:p>
            <a:pPr marL="0" indent="0" algn="ctr">
              <a:lnSpc>
                <a:spcPct val="120000"/>
              </a:lnSpc>
              <a:buFont typeface="Arial" pitchFamily="34" charset="0"/>
              <a:buNone/>
            </a:pPr>
            <a:r>
              <a:rPr lang="ru-RU" sz="2900" dirty="0" smtClean="0">
                <a:solidFill>
                  <a:prstClr val="black"/>
                </a:solidFill>
                <a:latin typeface="America XIX" pitchFamily="50" charset="-52"/>
                <a:cs typeface="Times New Roman" panose="02020603050405020304" pitchFamily="18" charset="0"/>
              </a:rPr>
              <a:t>он пишет:</a:t>
            </a:r>
          </a:p>
          <a:p>
            <a:pPr marL="0" indent="0" algn="ctr">
              <a:lnSpc>
                <a:spcPct val="150000"/>
              </a:lnSpc>
              <a:buFont typeface="Arial" pitchFamily="34" charset="0"/>
              <a:buNone/>
            </a:pPr>
            <a:r>
              <a:rPr lang="ru-RU" sz="2900" dirty="0" smtClean="0">
                <a:solidFill>
                  <a:prstClr val="black"/>
                </a:solidFill>
                <a:latin typeface="America XIX" pitchFamily="50" charset="-52"/>
                <a:cs typeface="Times New Roman" panose="02020603050405020304" pitchFamily="18" charset="0"/>
              </a:rPr>
              <a:t>Когда же няня собирала</a:t>
            </a:r>
            <a:br>
              <a:rPr lang="ru-RU" sz="2900" dirty="0" smtClean="0">
                <a:solidFill>
                  <a:prstClr val="black"/>
                </a:solidFill>
                <a:latin typeface="America XIX" pitchFamily="50" charset="-52"/>
                <a:cs typeface="Times New Roman" panose="02020603050405020304" pitchFamily="18" charset="0"/>
              </a:rPr>
            </a:br>
            <a:r>
              <a:rPr lang="ru-RU" sz="2900" dirty="0" smtClean="0">
                <a:solidFill>
                  <a:prstClr val="black"/>
                </a:solidFill>
                <a:latin typeface="America XIX" pitchFamily="50" charset="-52"/>
                <a:cs typeface="Times New Roman" panose="02020603050405020304" pitchFamily="18" charset="0"/>
              </a:rPr>
              <a:t>Для Ольги на широкий луг</a:t>
            </a:r>
            <a:br>
              <a:rPr lang="ru-RU" sz="2900" dirty="0" smtClean="0">
                <a:solidFill>
                  <a:prstClr val="black"/>
                </a:solidFill>
                <a:latin typeface="America XIX" pitchFamily="50" charset="-52"/>
                <a:cs typeface="Times New Roman" panose="02020603050405020304" pitchFamily="18" charset="0"/>
              </a:rPr>
            </a:br>
            <a:r>
              <a:rPr lang="ru-RU" sz="2900" dirty="0" smtClean="0">
                <a:solidFill>
                  <a:prstClr val="black"/>
                </a:solidFill>
                <a:latin typeface="America XIX" pitchFamily="50" charset="-52"/>
                <a:cs typeface="Times New Roman" panose="02020603050405020304" pitchFamily="18" charset="0"/>
              </a:rPr>
              <a:t>Всех маленьких её подруг,</a:t>
            </a:r>
            <a:br>
              <a:rPr lang="ru-RU" sz="2900" dirty="0" smtClean="0">
                <a:solidFill>
                  <a:prstClr val="black"/>
                </a:solidFill>
                <a:latin typeface="America XIX" pitchFamily="50" charset="-52"/>
                <a:cs typeface="Times New Roman" panose="02020603050405020304" pitchFamily="18" charset="0"/>
              </a:rPr>
            </a:br>
            <a:r>
              <a:rPr lang="ru-RU" sz="2900" dirty="0" smtClean="0">
                <a:solidFill>
                  <a:prstClr val="black"/>
                </a:solidFill>
                <a:latin typeface="America XIX" pitchFamily="50" charset="-52"/>
                <a:cs typeface="Times New Roman" panose="02020603050405020304" pitchFamily="18" charset="0"/>
              </a:rPr>
              <a:t>Она в горелки не играла,</a:t>
            </a:r>
            <a:br>
              <a:rPr lang="ru-RU" sz="2900" dirty="0" smtClean="0">
                <a:solidFill>
                  <a:prstClr val="black"/>
                </a:solidFill>
                <a:latin typeface="America XIX" pitchFamily="50" charset="-52"/>
                <a:cs typeface="Times New Roman" panose="02020603050405020304" pitchFamily="18" charset="0"/>
              </a:rPr>
            </a:br>
            <a:r>
              <a:rPr lang="ru-RU" sz="2900" dirty="0" smtClean="0">
                <a:solidFill>
                  <a:prstClr val="black"/>
                </a:solidFill>
                <a:latin typeface="America XIX" pitchFamily="50" charset="-52"/>
                <a:cs typeface="Times New Roman" panose="02020603050405020304" pitchFamily="18" charset="0"/>
              </a:rPr>
              <a:t>Ей скучен был и звонкий смех,</a:t>
            </a:r>
            <a:br>
              <a:rPr lang="ru-RU" sz="2900" dirty="0" smtClean="0">
                <a:solidFill>
                  <a:prstClr val="black"/>
                </a:solidFill>
                <a:latin typeface="America XIX" pitchFamily="50" charset="-52"/>
                <a:cs typeface="Times New Roman" panose="02020603050405020304" pitchFamily="18" charset="0"/>
              </a:rPr>
            </a:br>
            <a:r>
              <a:rPr lang="ru-RU" sz="2900" dirty="0" smtClean="0">
                <a:solidFill>
                  <a:prstClr val="black"/>
                </a:solidFill>
                <a:latin typeface="America XIX" pitchFamily="50" charset="-52"/>
                <a:cs typeface="Times New Roman" panose="02020603050405020304" pitchFamily="18" charset="0"/>
              </a:rPr>
              <a:t>И шум их ветреных утех</a:t>
            </a:r>
            <a:endParaRPr lang="ru-RU" sz="2900" dirty="0" smtClean="0">
              <a:latin typeface="America XIX" pitchFamily="50" charset="-52"/>
            </a:endParaRPr>
          </a:p>
          <a:p>
            <a:pPr marL="0" indent="0">
              <a:buFont typeface="Arial" pitchFamily="34" charset="0"/>
              <a:buNone/>
            </a:pPr>
            <a:endParaRPr lang="ru-RU" dirty="0"/>
          </a:p>
        </p:txBody>
      </p:sp>
      <p:sp>
        <p:nvSpPr>
          <p:cNvPr id="6" name="Прямоугольник 5"/>
          <p:cNvSpPr/>
          <p:nvPr/>
        </p:nvSpPr>
        <p:spPr>
          <a:xfrm>
            <a:off x="971600" y="857228"/>
            <a:ext cx="2448272" cy="2092881"/>
          </a:xfrm>
          <a:prstGeom prst="rect">
            <a:avLst/>
          </a:prstGeom>
        </p:spPr>
        <p:txBody>
          <a:bodyPr wrap="square">
            <a:spAutoFit/>
          </a:bodyPr>
          <a:lstStyle/>
          <a:p>
            <a:r>
              <a:rPr lang="ru-RU" sz="1400" b="1" dirty="0">
                <a:latin typeface="America XIX" pitchFamily="50" charset="-52"/>
              </a:rPr>
              <a:t>Гори, гори ясно, чтобы не погасло!</a:t>
            </a:r>
          </a:p>
          <a:p>
            <a:r>
              <a:rPr lang="ru-RU" sz="1400" b="1" dirty="0">
                <a:latin typeface="America XIX" pitchFamily="50" charset="-52"/>
              </a:rPr>
              <a:t>Глянь на небо — птички летят,</a:t>
            </a:r>
          </a:p>
          <a:p>
            <a:r>
              <a:rPr lang="ru-RU" sz="1400" b="1" dirty="0">
                <a:latin typeface="America XIX" pitchFamily="50" charset="-52"/>
              </a:rPr>
              <a:t>Колокольчики звенят,</a:t>
            </a:r>
          </a:p>
          <a:p>
            <a:r>
              <a:rPr lang="ru-RU" sz="1400" b="1" dirty="0">
                <a:latin typeface="America XIX" pitchFamily="50" charset="-52"/>
              </a:rPr>
              <a:t>Гляди — не воронь, беги, как огонь!</a:t>
            </a:r>
          </a:p>
          <a:p>
            <a:endParaRPr lang="ru-RU" dirty="0"/>
          </a:p>
        </p:txBody>
      </p:sp>
      <p:pic>
        <p:nvPicPr>
          <p:cNvPr id="8" name="Рисунок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972088" y="3573565"/>
            <a:ext cx="2805882" cy="2738437"/>
          </a:xfrm>
          <a:prstGeom prst="rect">
            <a:avLst/>
          </a:prstGeom>
          <a:ln>
            <a:noFill/>
          </a:ln>
          <a:effectLst>
            <a:glow rad="139700">
              <a:schemeClr val="accent6">
                <a:satMod val="175000"/>
                <a:alpha val="40000"/>
              </a:schemeClr>
            </a:glow>
            <a:softEdge rad="112500"/>
          </a:effectLst>
        </p:spPr>
      </p:pic>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489"/>
            <a:ext cx="9144000" cy="6871942"/>
          </a:xfrm>
          <a:prstGeom prst="rect">
            <a:avLst/>
          </a:prstGeom>
        </p:spPr>
      </p:pic>
      <p:sp>
        <p:nvSpPr>
          <p:cNvPr id="3" name="Прямоугольник 2"/>
          <p:cNvSpPr/>
          <p:nvPr/>
        </p:nvSpPr>
        <p:spPr>
          <a:xfrm>
            <a:off x="2888031" y="116632"/>
            <a:ext cx="3528392" cy="523220"/>
          </a:xfrm>
          <a:prstGeom prst="rect">
            <a:avLst/>
          </a:prstGeom>
        </p:spPr>
        <p:txBody>
          <a:bodyPr wrap="square">
            <a:spAutoFit/>
          </a:bodyPr>
          <a:lstStyle/>
          <a:p>
            <a:r>
              <a:rPr lang="ru-RU" sz="2800" dirty="0" smtClean="0">
                <a:solidFill>
                  <a:schemeClr val="bg1"/>
                </a:solidFill>
                <a:latin typeface="America XIX" pitchFamily="50" charset="-52"/>
              </a:rPr>
              <a:t>«Жив</a:t>
            </a:r>
            <a:r>
              <a:rPr lang="ru-RU" sz="2800" dirty="0">
                <a:solidFill>
                  <a:schemeClr val="bg1"/>
                </a:solidFill>
                <a:latin typeface="America XIX" pitchFamily="50" charset="-52"/>
              </a:rPr>
              <a:t>, </a:t>
            </a:r>
            <a:r>
              <a:rPr lang="ru-RU" sz="2800" dirty="0" smtClean="0">
                <a:solidFill>
                  <a:schemeClr val="bg1"/>
                </a:solidFill>
                <a:latin typeface="America XIX" pitchFamily="50" charset="-52"/>
              </a:rPr>
              <a:t>курилка»</a:t>
            </a:r>
            <a:endParaRPr lang="ru-RU" sz="2800" dirty="0">
              <a:solidFill>
                <a:schemeClr val="bg1"/>
              </a:solidFill>
              <a:latin typeface="America XIX" pitchFamily="50" charset="-52"/>
            </a:endParaRPr>
          </a:p>
        </p:txBody>
      </p:sp>
      <p:pic>
        <p:nvPicPr>
          <p:cNvPr id="4" name="Picture 2" descr="C:\Users\KDZ3\Desktop\42c8f16d937b317a0f4fd3ed91985e62 (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4973" y="4107393"/>
            <a:ext cx="3816788" cy="232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20634" y="639852"/>
            <a:ext cx="3312368" cy="3416320"/>
          </a:xfrm>
          <a:prstGeom prst="rect">
            <a:avLst/>
          </a:prstGeom>
        </p:spPr>
        <p:txBody>
          <a:bodyPr wrap="square">
            <a:spAutoFit/>
          </a:bodyPr>
          <a:lstStyle/>
          <a:p>
            <a:pPr algn="ctr"/>
            <a:r>
              <a:rPr lang="ru-RU" dirty="0">
                <a:solidFill>
                  <a:prstClr val="black"/>
                </a:solidFill>
                <a:latin typeface="America XIX" pitchFamily="50" charset="-52"/>
                <a:ea typeface="Times New Roman" panose="02020603050405020304" pitchFamily="18" charset="0"/>
                <a:cs typeface="Times New Roman" panose="02020603050405020304" pitchFamily="18" charset="0"/>
              </a:rPr>
              <a:t>Хорошо знал эту игру и Александр Сергеевич. Однажды, в досаде на одного официального критика, пренебрежительно отозвавшегося о поэме «Кавказский пленник», поэт написал эпиграмму, которую назвал «Жив, жив, курилка!».</a:t>
            </a:r>
            <a:endParaRPr lang="ru-RU" dirty="0">
              <a:latin typeface="America XIX" pitchFamily="50" charset="-52"/>
            </a:endParaRPr>
          </a:p>
        </p:txBody>
      </p:sp>
      <p:sp>
        <p:nvSpPr>
          <p:cNvPr id="6" name="Прямоугольник 5"/>
          <p:cNvSpPr/>
          <p:nvPr/>
        </p:nvSpPr>
        <p:spPr>
          <a:xfrm>
            <a:off x="4652227" y="655559"/>
            <a:ext cx="3888432" cy="3416320"/>
          </a:xfrm>
          <a:prstGeom prst="rect">
            <a:avLst/>
          </a:prstGeom>
        </p:spPr>
        <p:txBody>
          <a:bodyPr wrap="square">
            <a:spAutoFit/>
          </a:bodyPr>
          <a:lstStyle/>
          <a:p>
            <a:r>
              <a:rPr lang="ru-RU" dirty="0" smtClean="0">
                <a:latin typeface="America XIX" pitchFamily="50" charset="-52"/>
              </a:rPr>
              <a:t>   Участники </a:t>
            </a:r>
            <a:r>
              <a:rPr lang="ru-RU" dirty="0">
                <a:latin typeface="America XIX" pitchFamily="50" charset="-52"/>
              </a:rPr>
              <a:t>игры передавали по кругу друг </a:t>
            </a:r>
            <a:r>
              <a:rPr lang="ru-RU" dirty="0" smtClean="0">
                <a:latin typeface="America XIX" pitchFamily="50" charset="-52"/>
              </a:rPr>
              <a:t>    другу </a:t>
            </a:r>
            <a:r>
              <a:rPr lang="ru-RU" dirty="0">
                <a:latin typeface="America XIX" pitchFamily="50" charset="-52"/>
              </a:rPr>
              <a:t>горящую или тлеющую (тогда говорили «курящуюся») </a:t>
            </a:r>
            <a:r>
              <a:rPr lang="ru-RU" b="1" dirty="0" smtClean="0">
                <a:latin typeface="America XIX" pitchFamily="50" charset="-52"/>
              </a:rPr>
              <a:t>лучину</a:t>
            </a:r>
            <a:r>
              <a:rPr lang="ru-RU" dirty="0" smtClean="0">
                <a:latin typeface="America XIX" pitchFamily="50" charset="-52"/>
              </a:rPr>
              <a:t> и </a:t>
            </a:r>
          </a:p>
          <a:p>
            <a:r>
              <a:rPr lang="ru-RU" dirty="0" smtClean="0">
                <a:latin typeface="America XIX" pitchFamily="50" charset="-52"/>
              </a:rPr>
              <a:t>по </a:t>
            </a:r>
            <a:r>
              <a:rPr lang="ru-RU" dirty="0">
                <a:latin typeface="America XIX" pitchFamily="50" charset="-52"/>
              </a:rPr>
              <a:t>очереди пели песенку </a:t>
            </a:r>
            <a:r>
              <a:rPr lang="ru-RU" b="1" dirty="0">
                <a:latin typeface="America XIX" pitchFamily="50" charset="-52"/>
              </a:rPr>
              <a:t>о Курилке – так называли эту горящую/тлеющую лучину</a:t>
            </a:r>
            <a:r>
              <a:rPr lang="ru-RU" dirty="0">
                <a:latin typeface="America XIX" pitchFamily="50" charset="-52"/>
              </a:rPr>
              <a:t>: Курилка жив, пока огонёк горит/тлеет.</a:t>
            </a:r>
          </a:p>
          <a:p>
            <a:r>
              <a:rPr lang="ru-RU" dirty="0">
                <a:latin typeface="America XIX" pitchFamily="50" charset="-52"/>
              </a:rPr>
              <a:t>Вот один из вариантов этой песенки</a:t>
            </a:r>
            <a:r>
              <a:rPr lang="ru-RU" dirty="0"/>
              <a:t>:</a:t>
            </a:r>
          </a:p>
        </p:txBody>
      </p:sp>
      <p:pic>
        <p:nvPicPr>
          <p:cNvPr id="7" name="Рисунок 6"/>
          <p:cNvPicPr>
            <a:picLocks noChangeAspect="1"/>
          </p:cNvPicPr>
          <p:nvPr/>
        </p:nvPicPr>
        <p:blipFill rotWithShape="1">
          <a:blip r:embed="rId5" cstate="email">
            <a:extLst>
              <a:ext uri="{28A0092B-C50C-407E-A947-70E740481C1C}">
                <a14:useLocalDpi xmlns:a14="http://schemas.microsoft.com/office/drawing/2010/main"/>
              </a:ext>
            </a:extLst>
          </a:blip>
          <a:srcRect t="-8302" r="-3549"/>
          <a:stretch/>
        </p:blipFill>
        <p:spPr>
          <a:xfrm>
            <a:off x="617641" y="3915124"/>
            <a:ext cx="3918355" cy="2520280"/>
          </a:xfrm>
          <a:prstGeom prst="rect">
            <a:avLst/>
          </a:prstGeom>
          <a:ln>
            <a:noFill/>
          </a:ln>
          <a:effectLst>
            <a:softEdge rad="112500"/>
          </a:effectLst>
        </p:spPr>
      </p:pic>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14" y="1"/>
            <a:ext cx="9176513" cy="6857999"/>
          </a:xfrm>
          <a:prstGeom prst="rect">
            <a:avLst/>
          </a:prstGeom>
        </p:spPr>
      </p:pic>
      <p:pic>
        <p:nvPicPr>
          <p:cNvPr id="3" name="Picture 2" descr="C:\Users\admin\Desktop\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969" y="188640"/>
            <a:ext cx="3305975" cy="28762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36096" y="143054"/>
            <a:ext cx="2376264" cy="523220"/>
          </a:xfrm>
          <a:prstGeom prst="rect">
            <a:avLst/>
          </a:prstGeom>
        </p:spPr>
        <p:txBody>
          <a:bodyPr wrap="square">
            <a:spAutoFit/>
          </a:bodyPr>
          <a:lstStyle/>
          <a:p>
            <a:r>
              <a:rPr lang="ru-RU" sz="2800" dirty="0" smtClean="0">
                <a:solidFill>
                  <a:schemeClr val="bg1"/>
                </a:solidFill>
                <a:effectLst>
                  <a:outerShdw blurRad="38100" dist="38100" dir="2700000" algn="tl">
                    <a:srgbClr val="000000">
                      <a:alpha val="43137"/>
                    </a:srgbClr>
                  </a:outerShdw>
                </a:effectLst>
                <a:latin typeface="America XIX" pitchFamily="50" charset="-52"/>
              </a:rPr>
              <a:t>«СВАЙКА»</a:t>
            </a:r>
            <a:endParaRPr lang="ru-RU" sz="2800" dirty="0">
              <a:solidFill>
                <a:schemeClr val="bg1"/>
              </a:solidFill>
              <a:effectLst>
                <a:outerShdw blurRad="38100" dist="38100" dir="2700000" algn="tl">
                  <a:srgbClr val="000000">
                    <a:alpha val="43137"/>
                  </a:srgbClr>
                </a:outerShdw>
              </a:effectLst>
              <a:latin typeface="America XIX" pitchFamily="50" charset="-52"/>
            </a:endParaRPr>
          </a:p>
        </p:txBody>
      </p:sp>
      <p:pic>
        <p:nvPicPr>
          <p:cNvPr id="5" name="Picture 3" descr="C:\Users\admin\Desktop\2631-1318266749-c09dc65944a779907157d009a0408e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0849" y="4390915"/>
            <a:ext cx="2310464" cy="1944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427984" y="702820"/>
            <a:ext cx="4032448" cy="5632311"/>
          </a:xfrm>
          <a:prstGeom prst="rect">
            <a:avLst/>
          </a:prstGeom>
        </p:spPr>
        <p:txBody>
          <a:bodyPr wrap="square">
            <a:spAutoFit/>
          </a:bodyPr>
          <a:lstStyle/>
          <a:p>
            <a:pPr algn="ctr"/>
            <a:r>
              <a:rPr lang="ru-RU" dirty="0">
                <a:latin typeface="America XIX" pitchFamily="50" charset="-52"/>
              </a:rPr>
              <a:t>По </a:t>
            </a:r>
            <a:r>
              <a:rPr lang="ru-RU" dirty="0" smtClean="0">
                <a:latin typeface="America XIX" pitchFamily="50" charset="-52"/>
              </a:rPr>
              <a:t>красоте и мощи </a:t>
            </a:r>
          </a:p>
          <a:p>
            <a:pPr algn="ctr"/>
            <a:r>
              <a:rPr lang="ru-RU" dirty="0" smtClean="0">
                <a:latin typeface="America XIX" pitchFamily="50" charset="-52"/>
              </a:rPr>
              <a:t>движения поэт </a:t>
            </a:r>
            <a:r>
              <a:rPr lang="ru-RU" dirty="0">
                <a:latin typeface="America XIX" pitchFamily="50" charset="-52"/>
              </a:rPr>
              <a:t>сравнивал играющего в сайку со всемирно известной древнегреческой статуей </a:t>
            </a:r>
            <a:r>
              <a:rPr lang="ru-RU" dirty="0" smtClean="0">
                <a:latin typeface="America XIX" pitchFamily="50" charset="-52"/>
              </a:rPr>
              <a:t>,,Дискобол,,</a:t>
            </a:r>
          </a:p>
          <a:p>
            <a:pPr algn="ctr"/>
            <a:r>
              <a:rPr lang="ru-RU" dirty="0" smtClean="0">
                <a:latin typeface="America XIX" pitchFamily="50" charset="-52"/>
              </a:rPr>
              <a:t>(</a:t>
            </a:r>
            <a:r>
              <a:rPr lang="ru-RU" u="sng" dirty="0" smtClean="0">
                <a:latin typeface="America XIX" pitchFamily="50" charset="-52"/>
              </a:rPr>
              <a:t>стихотворения </a:t>
            </a:r>
            <a:r>
              <a:rPr lang="ru-RU" u="sng" dirty="0">
                <a:latin typeface="America XIX" pitchFamily="50" charset="-52"/>
              </a:rPr>
              <a:t>"На статую играющего в </a:t>
            </a:r>
            <a:r>
              <a:rPr lang="ru-RU" u="sng" dirty="0" smtClean="0">
                <a:latin typeface="America XIX" pitchFamily="50" charset="-52"/>
              </a:rPr>
              <a:t>свайку"</a:t>
            </a:r>
            <a:r>
              <a:rPr lang="ru-RU" dirty="0" smtClean="0">
                <a:latin typeface="America XIX" pitchFamily="50" charset="-52"/>
              </a:rPr>
              <a:t>).</a:t>
            </a:r>
            <a:endParaRPr lang="ru-RU" dirty="0">
              <a:latin typeface="America XIX" pitchFamily="50" charset="-52"/>
            </a:endParaRPr>
          </a:p>
          <a:p>
            <a:pPr algn="ctr"/>
            <a:r>
              <a:rPr lang="ru-RU" dirty="0">
                <a:latin typeface="America XIX" pitchFamily="50" charset="-52"/>
              </a:rPr>
              <a:t>Юноша, полный красы, напряженья, усилия</a:t>
            </a:r>
            <a:br>
              <a:rPr lang="ru-RU" dirty="0">
                <a:latin typeface="America XIX" pitchFamily="50" charset="-52"/>
              </a:rPr>
            </a:br>
            <a:r>
              <a:rPr lang="ru-RU" dirty="0">
                <a:latin typeface="America XIX" pitchFamily="50" charset="-52"/>
              </a:rPr>
              <a:t>чуждый,</a:t>
            </a:r>
            <a:br>
              <a:rPr lang="ru-RU" dirty="0">
                <a:latin typeface="America XIX" pitchFamily="50" charset="-52"/>
              </a:rPr>
            </a:br>
            <a:r>
              <a:rPr lang="ru-RU" dirty="0">
                <a:latin typeface="America XIX" pitchFamily="50" charset="-52"/>
              </a:rPr>
              <a:t>Строен, легок и могуч, - тешится быстрой</a:t>
            </a:r>
            <a:br>
              <a:rPr lang="ru-RU" dirty="0">
                <a:latin typeface="America XIX" pitchFamily="50" charset="-52"/>
              </a:rPr>
            </a:br>
            <a:r>
              <a:rPr lang="ru-RU" dirty="0">
                <a:latin typeface="America XIX" pitchFamily="50" charset="-52"/>
              </a:rPr>
              <a:t>игрой!</a:t>
            </a:r>
            <a:br>
              <a:rPr lang="ru-RU" dirty="0">
                <a:latin typeface="America XIX" pitchFamily="50" charset="-52"/>
              </a:rPr>
            </a:br>
            <a:r>
              <a:rPr lang="ru-RU" dirty="0">
                <a:latin typeface="America XIX" pitchFamily="50" charset="-52"/>
              </a:rPr>
              <a:t>Вот и товарищ тебе, дискобол! Он достоин,</a:t>
            </a:r>
            <a:br>
              <a:rPr lang="ru-RU" dirty="0">
                <a:latin typeface="America XIX" pitchFamily="50" charset="-52"/>
              </a:rPr>
            </a:br>
            <a:r>
              <a:rPr lang="ru-RU" dirty="0" smtClean="0">
                <a:latin typeface="America XIX" pitchFamily="50" charset="-52"/>
              </a:rPr>
              <a:t>клянусь,</a:t>
            </a:r>
            <a:r>
              <a:rPr lang="ru-RU" dirty="0">
                <a:latin typeface="America XIX" pitchFamily="50" charset="-52"/>
              </a:rPr>
              <a:t/>
            </a:r>
            <a:br>
              <a:rPr lang="ru-RU" dirty="0">
                <a:latin typeface="America XIX" pitchFamily="50" charset="-52"/>
              </a:rPr>
            </a:br>
            <a:r>
              <a:rPr lang="ru-RU" dirty="0">
                <a:latin typeface="America XIX" pitchFamily="50" charset="-52"/>
              </a:rPr>
              <a:t>Дружно обнявшись с </a:t>
            </a:r>
            <a:r>
              <a:rPr lang="ru-RU" dirty="0" smtClean="0">
                <a:latin typeface="America XIX" pitchFamily="50" charset="-52"/>
              </a:rPr>
              <a:t>тобой, после игры отдыхать.</a:t>
            </a:r>
            <a:r>
              <a:rPr lang="ru-RU" dirty="0">
                <a:latin typeface="America XIX" pitchFamily="50" charset="-52"/>
              </a:rPr>
              <a:t> </a:t>
            </a:r>
            <a:r>
              <a:rPr lang="ru-RU" dirty="0" smtClean="0">
                <a:latin typeface="America XIX" pitchFamily="50" charset="-52"/>
              </a:rPr>
              <a:t> </a:t>
            </a:r>
          </a:p>
          <a:p>
            <a:pPr algn="ctr"/>
            <a:r>
              <a:rPr lang="ru-RU" dirty="0" smtClean="0">
                <a:latin typeface="America XIX" pitchFamily="50" charset="-52"/>
              </a:rPr>
              <a:t>1836г</a:t>
            </a:r>
            <a:endParaRPr lang="ru-RU" dirty="0">
              <a:latin typeface="America XIX" pitchFamily="50" charset="-52"/>
            </a:endParaRPr>
          </a:p>
        </p:txBody>
      </p:sp>
      <p:sp>
        <p:nvSpPr>
          <p:cNvPr id="7" name="Прямоугольник 6"/>
          <p:cNvSpPr/>
          <p:nvPr/>
        </p:nvSpPr>
        <p:spPr>
          <a:xfrm>
            <a:off x="899592" y="3170843"/>
            <a:ext cx="4355976" cy="954107"/>
          </a:xfrm>
          <a:prstGeom prst="rect">
            <a:avLst/>
          </a:prstGeom>
        </p:spPr>
        <p:txBody>
          <a:bodyPr wrap="square">
            <a:spAutoFit/>
          </a:bodyPr>
          <a:lstStyle/>
          <a:p>
            <a:r>
              <a:rPr lang="ru-RU" sz="1400" dirty="0" smtClean="0">
                <a:latin typeface="America XIX" pitchFamily="50" charset="-52"/>
              </a:rPr>
              <a:t>За стержень берутся рукой и с</a:t>
            </a:r>
          </a:p>
          <a:p>
            <a:r>
              <a:rPr lang="ru-RU" sz="1400" dirty="0" smtClean="0">
                <a:latin typeface="America XIX" pitchFamily="50" charset="-52"/>
              </a:rPr>
              <a:t> силой бросают, чтобы воткнуть </a:t>
            </a:r>
          </a:p>
          <a:p>
            <a:r>
              <a:rPr lang="ru-RU" sz="1400" dirty="0" smtClean="0">
                <a:latin typeface="America XIX" pitchFamily="50" charset="-52"/>
              </a:rPr>
              <a:t>в землю, попав при этом в </a:t>
            </a:r>
          </a:p>
          <a:p>
            <a:r>
              <a:rPr lang="ru-RU" sz="1400" dirty="0" smtClean="0">
                <a:latin typeface="America XIX" pitchFamily="50" charset="-52"/>
              </a:rPr>
              <a:t>лежащее на земле кольцо .</a:t>
            </a:r>
            <a:endParaRPr lang="ru-RU" sz="1400" dirty="0">
              <a:latin typeface="America XIX" pitchFamily="50" charset="-52"/>
            </a:endParaRPr>
          </a:p>
        </p:txBody>
      </p:sp>
    </p:spTree>
    <p:extLst>
      <p:ext uri="{BB962C8B-B14F-4D97-AF65-F5344CB8AC3E}">
        <p14:creationId xmlns:p14="http://schemas.microsoft.com/office/powerpoint/2010/main" val="2096868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2078</Words>
  <Application>Microsoft Office PowerPoint</Application>
  <PresentationFormat>Экран (4:3)</PresentationFormat>
  <Paragraphs>223</Paragraphs>
  <Slides>30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America XIX</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«Изучение старинных песен, сказок, игр необходимо для совершенного знания свойств русского языка»                              А. С. Пушкин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KDZ3</dc:creator>
  <cp:lastModifiedBy>User</cp:lastModifiedBy>
  <cp:revision>40</cp:revision>
  <dcterms:created xsi:type="dcterms:W3CDTF">2024-04-03T03:20:14Z</dcterms:created>
  <dcterms:modified xsi:type="dcterms:W3CDTF">2024-04-08T05:40:36Z</dcterms:modified>
</cp:coreProperties>
</file>